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80" r:id="rId2"/>
    <p:sldId id="591" r:id="rId3"/>
    <p:sldId id="590" r:id="rId4"/>
    <p:sldId id="570" r:id="rId5"/>
    <p:sldId id="531" r:id="rId6"/>
    <p:sldId id="534" r:id="rId7"/>
    <p:sldId id="536" r:id="rId8"/>
    <p:sldId id="537" r:id="rId9"/>
    <p:sldId id="539" r:id="rId10"/>
    <p:sldId id="571" r:id="rId11"/>
    <p:sldId id="540" r:id="rId12"/>
    <p:sldId id="538" r:id="rId13"/>
    <p:sldId id="541" r:id="rId14"/>
    <p:sldId id="535" r:id="rId15"/>
    <p:sldId id="532" r:id="rId16"/>
    <p:sldId id="572" r:id="rId17"/>
    <p:sldId id="533" r:id="rId18"/>
    <p:sldId id="622" r:id="rId19"/>
    <p:sldId id="573" r:id="rId20"/>
    <p:sldId id="544" r:id="rId21"/>
    <p:sldId id="574" r:id="rId22"/>
    <p:sldId id="608" r:id="rId23"/>
    <p:sldId id="543" r:id="rId24"/>
    <p:sldId id="545" r:id="rId25"/>
    <p:sldId id="546" r:id="rId26"/>
    <p:sldId id="547" r:id="rId27"/>
    <p:sldId id="577" r:id="rId28"/>
    <p:sldId id="578" r:id="rId29"/>
    <p:sldId id="579" r:id="rId30"/>
    <p:sldId id="580" r:id="rId31"/>
    <p:sldId id="582" r:id="rId32"/>
    <p:sldId id="581" r:id="rId33"/>
    <p:sldId id="583" r:id="rId34"/>
    <p:sldId id="584" r:id="rId35"/>
    <p:sldId id="585" r:id="rId36"/>
    <p:sldId id="586" r:id="rId37"/>
    <p:sldId id="587" r:id="rId38"/>
    <p:sldId id="604" r:id="rId39"/>
    <p:sldId id="593" r:id="rId40"/>
    <p:sldId id="594" r:id="rId41"/>
    <p:sldId id="605" r:id="rId42"/>
    <p:sldId id="595" r:id="rId43"/>
    <p:sldId id="606" r:id="rId44"/>
    <p:sldId id="607" r:id="rId45"/>
    <p:sldId id="596" r:id="rId46"/>
    <p:sldId id="599" r:id="rId47"/>
    <p:sldId id="597" r:id="rId48"/>
    <p:sldId id="598" r:id="rId49"/>
    <p:sldId id="600" r:id="rId50"/>
    <p:sldId id="601" r:id="rId51"/>
    <p:sldId id="602" r:id="rId52"/>
    <p:sldId id="603" r:id="rId53"/>
    <p:sldId id="575" r:id="rId54"/>
    <p:sldId id="548" r:id="rId55"/>
    <p:sldId id="550" r:id="rId56"/>
    <p:sldId id="554" r:id="rId57"/>
    <p:sldId id="555" r:id="rId58"/>
    <p:sldId id="588" r:id="rId59"/>
    <p:sldId id="557" r:id="rId60"/>
    <p:sldId id="621" r:id="rId61"/>
    <p:sldId id="558" r:id="rId62"/>
    <p:sldId id="559" r:id="rId63"/>
    <p:sldId id="609" r:id="rId64"/>
    <p:sldId id="610" r:id="rId65"/>
    <p:sldId id="611" r:id="rId66"/>
    <p:sldId id="613" r:id="rId67"/>
    <p:sldId id="612" r:id="rId68"/>
    <p:sldId id="615" r:id="rId69"/>
    <p:sldId id="616" r:id="rId70"/>
    <p:sldId id="589" r:id="rId71"/>
    <p:sldId id="618" r:id="rId72"/>
    <p:sldId id="561" r:id="rId73"/>
    <p:sldId id="619" r:id="rId74"/>
    <p:sldId id="562" r:id="rId75"/>
    <p:sldId id="569" r:id="rId76"/>
    <p:sldId id="620" r:id="rId77"/>
    <p:sldId id="624" r:id="rId78"/>
    <p:sldId id="623" r:id="rId79"/>
    <p:sldId id="520" r:id="rId80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ice" initials="A" lastIdx="1" clrIdx="0">
    <p:extLst>
      <p:ext uri="{19B8F6BF-5375-455C-9EA6-DF929625EA0E}">
        <p15:presenceInfo xmlns:p15="http://schemas.microsoft.com/office/powerpoint/2012/main" userId="Alic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2" autoAdjust="0"/>
    <p:restoredTop sz="90909" autoAdjust="0"/>
  </p:normalViewPr>
  <p:slideViewPr>
    <p:cSldViewPr>
      <p:cViewPr varScale="1">
        <p:scale>
          <a:sx n="77" d="100"/>
          <a:sy n="77" d="100"/>
        </p:scale>
        <p:origin x="1118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5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Relationship Id="rId6" Type="http://schemas.openxmlformats.org/officeDocument/2006/relationships/image" Target="../media/image72.wmf"/><Relationship Id="rId5" Type="http://schemas.openxmlformats.org/officeDocument/2006/relationships/image" Target="../media/image71.wmf"/><Relationship Id="rId4" Type="http://schemas.openxmlformats.org/officeDocument/2006/relationships/image" Target="../media/image70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7" Type="http://schemas.openxmlformats.org/officeDocument/2006/relationships/image" Target="../media/image80.emf"/><Relationship Id="rId2" Type="http://schemas.openxmlformats.org/officeDocument/2006/relationships/image" Target="../media/image75.wmf"/><Relationship Id="rId1" Type="http://schemas.openxmlformats.org/officeDocument/2006/relationships/image" Target="../media/image74.wmf"/><Relationship Id="rId6" Type="http://schemas.openxmlformats.org/officeDocument/2006/relationships/image" Target="../media/image79.wmf"/><Relationship Id="rId5" Type="http://schemas.openxmlformats.org/officeDocument/2006/relationships/image" Target="../media/image78.wmf"/><Relationship Id="rId4" Type="http://schemas.openxmlformats.org/officeDocument/2006/relationships/image" Target="../media/image77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image" Target="../media/image85.wmf"/><Relationship Id="rId1" Type="http://schemas.openxmlformats.org/officeDocument/2006/relationships/image" Target="../media/image84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wmf"/><Relationship Id="rId1" Type="http://schemas.openxmlformats.org/officeDocument/2006/relationships/image" Target="../media/image87.emf"/><Relationship Id="rId5" Type="http://schemas.openxmlformats.org/officeDocument/2006/relationships/image" Target="../media/image91.emf"/><Relationship Id="rId4" Type="http://schemas.openxmlformats.org/officeDocument/2006/relationships/image" Target="../media/image90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7" Type="http://schemas.openxmlformats.org/officeDocument/2006/relationships/image" Target="../media/image98.wmf"/><Relationship Id="rId2" Type="http://schemas.openxmlformats.org/officeDocument/2006/relationships/image" Target="../media/image93.wmf"/><Relationship Id="rId1" Type="http://schemas.openxmlformats.org/officeDocument/2006/relationships/image" Target="../media/image92.wmf"/><Relationship Id="rId6" Type="http://schemas.openxmlformats.org/officeDocument/2006/relationships/image" Target="../media/image97.wmf"/><Relationship Id="rId5" Type="http://schemas.openxmlformats.org/officeDocument/2006/relationships/image" Target="../media/image96.wmf"/><Relationship Id="rId4" Type="http://schemas.openxmlformats.org/officeDocument/2006/relationships/image" Target="../media/image95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0.wmf"/><Relationship Id="rId1" Type="http://schemas.openxmlformats.org/officeDocument/2006/relationships/image" Target="../media/image99.wmf"/><Relationship Id="rId6" Type="http://schemas.openxmlformats.org/officeDocument/2006/relationships/image" Target="../media/image104.wmf"/><Relationship Id="rId5" Type="http://schemas.openxmlformats.org/officeDocument/2006/relationships/image" Target="../media/image103.wmf"/><Relationship Id="rId4" Type="http://schemas.openxmlformats.org/officeDocument/2006/relationships/image" Target="../media/image102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wmf"/><Relationship Id="rId7" Type="http://schemas.openxmlformats.org/officeDocument/2006/relationships/image" Target="../media/image111.wmf"/><Relationship Id="rId2" Type="http://schemas.openxmlformats.org/officeDocument/2006/relationships/image" Target="../media/image106.wmf"/><Relationship Id="rId1" Type="http://schemas.openxmlformats.org/officeDocument/2006/relationships/image" Target="../media/image105.wmf"/><Relationship Id="rId6" Type="http://schemas.openxmlformats.org/officeDocument/2006/relationships/image" Target="../media/image110.emf"/><Relationship Id="rId5" Type="http://schemas.openxmlformats.org/officeDocument/2006/relationships/image" Target="../media/image109.wmf"/><Relationship Id="rId4" Type="http://schemas.openxmlformats.org/officeDocument/2006/relationships/image" Target="../media/image108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wmf"/><Relationship Id="rId1" Type="http://schemas.openxmlformats.org/officeDocument/2006/relationships/image" Target="../media/image112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image" Target="../media/image115.wmf"/><Relationship Id="rId1" Type="http://schemas.openxmlformats.org/officeDocument/2006/relationships/image" Target="../media/image114.wmf"/><Relationship Id="rId5" Type="http://schemas.openxmlformats.org/officeDocument/2006/relationships/image" Target="../media/image118.wmf"/><Relationship Id="rId4" Type="http://schemas.openxmlformats.org/officeDocument/2006/relationships/image" Target="../media/image117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wmf"/><Relationship Id="rId1" Type="http://schemas.openxmlformats.org/officeDocument/2006/relationships/image" Target="../media/image11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emf"/><Relationship Id="rId7" Type="http://schemas.openxmlformats.org/officeDocument/2006/relationships/image" Target="../media/image203.wmf"/><Relationship Id="rId2" Type="http://schemas.openxmlformats.org/officeDocument/2006/relationships/image" Target="../media/image198.wmf"/><Relationship Id="rId1" Type="http://schemas.openxmlformats.org/officeDocument/2006/relationships/image" Target="../media/image197.emf"/><Relationship Id="rId6" Type="http://schemas.openxmlformats.org/officeDocument/2006/relationships/image" Target="../media/image202.wmf"/><Relationship Id="rId5" Type="http://schemas.openxmlformats.org/officeDocument/2006/relationships/image" Target="../media/image201.wmf"/><Relationship Id="rId4" Type="http://schemas.openxmlformats.org/officeDocument/2006/relationships/image" Target="../media/image200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emf"/><Relationship Id="rId2" Type="http://schemas.openxmlformats.org/officeDocument/2006/relationships/image" Target="../media/image205.emf"/><Relationship Id="rId1" Type="http://schemas.openxmlformats.org/officeDocument/2006/relationships/image" Target="../media/image204.emf"/><Relationship Id="rId5" Type="http://schemas.openxmlformats.org/officeDocument/2006/relationships/image" Target="../media/image208.wmf"/><Relationship Id="rId4" Type="http://schemas.openxmlformats.org/officeDocument/2006/relationships/image" Target="../media/image207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wmf"/><Relationship Id="rId1" Type="http://schemas.openxmlformats.org/officeDocument/2006/relationships/image" Target="../media/image209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wmf"/><Relationship Id="rId2" Type="http://schemas.openxmlformats.org/officeDocument/2006/relationships/image" Target="../media/image213.wmf"/><Relationship Id="rId1" Type="http://schemas.openxmlformats.org/officeDocument/2006/relationships/image" Target="../media/image212.emf"/><Relationship Id="rId4" Type="http://schemas.openxmlformats.org/officeDocument/2006/relationships/image" Target="../media/image215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emf"/><Relationship Id="rId1" Type="http://schemas.openxmlformats.org/officeDocument/2006/relationships/image" Target="../media/image218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wmf"/><Relationship Id="rId7" Type="http://schemas.openxmlformats.org/officeDocument/2006/relationships/image" Target="../media/image226.wmf"/><Relationship Id="rId2" Type="http://schemas.openxmlformats.org/officeDocument/2006/relationships/image" Target="../media/image222.wmf"/><Relationship Id="rId1" Type="http://schemas.openxmlformats.org/officeDocument/2006/relationships/image" Target="../media/image221.wmf"/><Relationship Id="rId6" Type="http://schemas.openxmlformats.org/officeDocument/2006/relationships/image" Target="../media/image225.wmf"/><Relationship Id="rId5" Type="http://schemas.openxmlformats.org/officeDocument/2006/relationships/image" Target="../media/image224.wmf"/><Relationship Id="rId4" Type="http://schemas.openxmlformats.org/officeDocument/2006/relationships/image" Target="../media/image223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wmf"/><Relationship Id="rId2" Type="http://schemas.openxmlformats.org/officeDocument/2006/relationships/image" Target="../media/image229.wmf"/><Relationship Id="rId1" Type="http://schemas.openxmlformats.org/officeDocument/2006/relationships/image" Target="../media/image228.wmf"/><Relationship Id="rId6" Type="http://schemas.openxmlformats.org/officeDocument/2006/relationships/image" Target="../media/image233.wmf"/><Relationship Id="rId5" Type="http://schemas.openxmlformats.org/officeDocument/2006/relationships/image" Target="../media/image232.wmf"/><Relationship Id="rId4" Type="http://schemas.openxmlformats.org/officeDocument/2006/relationships/image" Target="../media/image231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image" Target="../media/image11.wmf"/><Relationship Id="rId7" Type="http://schemas.openxmlformats.org/officeDocument/2006/relationships/image" Target="../media/image15.wmf"/><Relationship Id="rId12" Type="http://schemas.openxmlformats.org/officeDocument/2006/relationships/image" Target="../media/image20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6" Type="http://schemas.openxmlformats.org/officeDocument/2006/relationships/image" Target="../media/image14.wmf"/><Relationship Id="rId11" Type="http://schemas.openxmlformats.org/officeDocument/2006/relationships/image" Target="../media/image19.wmf"/><Relationship Id="rId5" Type="http://schemas.openxmlformats.org/officeDocument/2006/relationships/image" Target="../media/image13.wmf"/><Relationship Id="rId10" Type="http://schemas.openxmlformats.org/officeDocument/2006/relationships/image" Target="../media/image18.wmf"/><Relationship Id="rId4" Type="http://schemas.openxmlformats.org/officeDocument/2006/relationships/image" Target="../media/image12.wmf"/><Relationship Id="rId9" Type="http://schemas.openxmlformats.org/officeDocument/2006/relationships/image" Target="../media/image17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9.e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emf"/><Relationship Id="rId2" Type="http://schemas.openxmlformats.org/officeDocument/2006/relationships/image" Target="../media/image237.emf"/><Relationship Id="rId1" Type="http://schemas.openxmlformats.org/officeDocument/2006/relationships/image" Target="../media/image236.emf"/><Relationship Id="rId4" Type="http://schemas.openxmlformats.org/officeDocument/2006/relationships/image" Target="../media/image239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7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emf"/><Relationship Id="rId2" Type="http://schemas.openxmlformats.org/officeDocument/2006/relationships/image" Target="../media/image250.wmf"/><Relationship Id="rId1" Type="http://schemas.openxmlformats.org/officeDocument/2006/relationships/image" Target="../media/image249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wmf"/><Relationship Id="rId2" Type="http://schemas.openxmlformats.org/officeDocument/2006/relationships/image" Target="../media/image249.wmf"/><Relationship Id="rId1" Type="http://schemas.openxmlformats.org/officeDocument/2006/relationships/image" Target="../media/image236.emf"/></Relationships>
</file>

<file path=ppt/drawings/_rels/vmlDrawing3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wmf"/><Relationship Id="rId13" Type="http://schemas.openxmlformats.org/officeDocument/2006/relationships/image" Target="../media/image264.emf"/><Relationship Id="rId3" Type="http://schemas.openxmlformats.org/officeDocument/2006/relationships/image" Target="../media/image236.emf"/><Relationship Id="rId7" Type="http://schemas.openxmlformats.org/officeDocument/2006/relationships/image" Target="../media/image258.emf"/><Relationship Id="rId12" Type="http://schemas.openxmlformats.org/officeDocument/2006/relationships/image" Target="../media/image263.emf"/><Relationship Id="rId2" Type="http://schemas.openxmlformats.org/officeDocument/2006/relationships/image" Target="../media/image254.wmf"/><Relationship Id="rId1" Type="http://schemas.openxmlformats.org/officeDocument/2006/relationships/image" Target="../media/image253.wmf"/><Relationship Id="rId6" Type="http://schemas.openxmlformats.org/officeDocument/2006/relationships/image" Target="../media/image257.wmf"/><Relationship Id="rId11" Type="http://schemas.openxmlformats.org/officeDocument/2006/relationships/image" Target="../media/image262.emf"/><Relationship Id="rId5" Type="http://schemas.openxmlformats.org/officeDocument/2006/relationships/image" Target="../media/image256.emf"/><Relationship Id="rId15" Type="http://schemas.openxmlformats.org/officeDocument/2006/relationships/image" Target="../media/image266.wmf"/><Relationship Id="rId10" Type="http://schemas.openxmlformats.org/officeDocument/2006/relationships/image" Target="../media/image261.emf"/><Relationship Id="rId4" Type="http://schemas.openxmlformats.org/officeDocument/2006/relationships/image" Target="../media/image255.wmf"/><Relationship Id="rId9" Type="http://schemas.openxmlformats.org/officeDocument/2006/relationships/image" Target="../media/image260.emf"/><Relationship Id="rId14" Type="http://schemas.openxmlformats.org/officeDocument/2006/relationships/image" Target="../media/image265.wmf"/></Relationships>
</file>

<file path=ppt/drawings/_rels/vmlDrawing3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wmf"/><Relationship Id="rId3" Type="http://schemas.openxmlformats.org/officeDocument/2006/relationships/image" Target="../media/image271.wmf"/><Relationship Id="rId7" Type="http://schemas.openxmlformats.org/officeDocument/2006/relationships/image" Target="../media/image250.wmf"/><Relationship Id="rId2" Type="http://schemas.openxmlformats.org/officeDocument/2006/relationships/image" Target="../media/image270.wmf"/><Relationship Id="rId1" Type="http://schemas.openxmlformats.org/officeDocument/2006/relationships/image" Target="../media/image267.wmf"/><Relationship Id="rId6" Type="http://schemas.openxmlformats.org/officeDocument/2006/relationships/image" Target="../media/image249.wmf"/><Relationship Id="rId5" Type="http://schemas.openxmlformats.org/officeDocument/2006/relationships/image" Target="../media/image273.wmf"/><Relationship Id="rId4" Type="http://schemas.openxmlformats.org/officeDocument/2006/relationships/image" Target="../media/image272.w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emf"/><Relationship Id="rId1" Type="http://schemas.openxmlformats.org/officeDocument/2006/relationships/image" Target="../media/image275.e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emf"/><Relationship Id="rId2" Type="http://schemas.openxmlformats.org/officeDocument/2006/relationships/image" Target="../media/image279.emf"/><Relationship Id="rId1" Type="http://schemas.openxmlformats.org/officeDocument/2006/relationships/image" Target="../media/image278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image" Target="../media/image23.wmf"/><Relationship Id="rId7" Type="http://schemas.openxmlformats.org/officeDocument/2006/relationships/image" Target="../media/image27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6" Type="http://schemas.openxmlformats.org/officeDocument/2006/relationships/image" Target="../media/image26.wmf"/><Relationship Id="rId5" Type="http://schemas.openxmlformats.org/officeDocument/2006/relationships/image" Target="../media/image25.wmf"/><Relationship Id="rId4" Type="http://schemas.openxmlformats.org/officeDocument/2006/relationships/image" Target="../media/image24.wmf"/><Relationship Id="rId9" Type="http://schemas.openxmlformats.org/officeDocument/2006/relationships/image" Target="../media/image2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4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13" Type="http://schemas.openxmlformats.org/officeDocument/2006/relationships/image" Target="../media/image15.wmf"/><Relationship Id="rId18" Type="http://schemas.openxmlformats.org/officeDocument/2006/relationships/image" Target="../media/image41.wmf"/><Relationship Id="rId3" Type="http://schemas.openxmlformats.org/officeDocument/2006/relationships/image" Target="../media/image34.wmf"/><Relationship Id="rId7" Type="http://schemas.openxmlformats.org/officeDocument/2006/relationships/image" Target="../media/image37.wmf"/><Relationship Id="rId12" Type="http://schemas.openxmlformats.org/officeDocument/2006/relationships/image" Target="../media/image14.wmf"/><Relationship Id="rId17" Type="http://schemas.openxmlformats.org/officeDocument/2006/relationships/image" Target="../media/image19.wmf"/><Relationship Id="rId2" Type="http://schemas.openxmlformats.org/officeDocument/2006/relationships/image" Target="../media/image33.wmf"/><Relationship Id="rId16" Type="http://schemas.openxmlformats.org/officeDocument/2006/relationships/image" Target="../media/image18.wmf"/><Relationship Id="rId20" Type="http://schemas.openxmlformats.org/officeDocument/2006/relationships/image" Target="../media/image43.wmf"/><Relationship Id="rId1" Type="http://schemas.openxmlformats.org/officeDocument/2006/relationships/image" Target="../media/image32.wmf"/><Relationship Id="rId6" Type="http://schemas.openxmlformats.org/officeDocument/2006/relationships/image" Target="../media/image22.wmf"/><Relationship Id="rId11" Type="http://schemas.openxmlformats.org/officeDocument/2006/relationships/image" Target="../media/image13.wmf"/><Relationship Id="rId5" Type="http://schemas.openxmlformats.org/officeDocument/2006/relationships/image" Target="../media/image36.wmf"/><Relationship Id="rId15" Type="http://schemas.openxmlformats.org/officeDocument/2006/relationships/image" Target="../media/image17.wmf"/><Relationship Id="rId10" Type="http://schemas.openxmlformats.org/officeDocument/2006/relationships/image" Target="../media/image12.wmf"/><Relationship Id="rId19" Type="http://schemas.openxmlformats.org/officeDocument/2006/relationships/image" Target="../media/image42.wmf"/><Relationship Id="rId4" Type="http://schemas.openxmlformats.org/officeDocument/2006/relationships/image" Target="../media/image35.wmf"/><Relationship Id="rId9" Type="http://schemas.openxmlformats.org/officeDocument/2006/relationships/image" Target="../media/image39.wmf"/><Relationship Id="rId14" Type="http://schemas.openxmlformats.org/officeDocument/2006/relationships/image" Target="../media/image40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4" Type="http://schemas.openxmlformats.org/officeDocument/2006/relationships/image" Target="../media/image47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3" Type="http://schemas.openxmlformats.org/officeDocument/2006/relationships/image" Target="../media/image62.wmf"/><Relationship Id="rId7" Type="http://schemas.openxmlformats.org/officeDocument/2006/relationships/image" Target="../media/image66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Relationship Id="rId6" Type="http://schemas.openxmlformats.org/officeDocument/2006/relationships/image" Target="../media/image65.wmf"/><Relationship Id="rId5" Type="http://schemas.openxmlformats.org/officeDocument/2006/relationships/image" Target="../media/image64.wmf"/><Relationship Id="rId4" Type="http://schemas.openxmlformats.org/officeDocument/2006/relationships/image" Target="../media/image63.wmf"/><Relationship Id="rId9" Type="http://schemas.openxmlformats.org/officeDocument/2006/relationships/image" Target="../media/image4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194AE67-7256-43C5-BFC0-850E7D2767B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C14C54C-6E69-4C2A-A04C-4ED0BF860BE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A87C7061-B6E8-4592-8558-D2EABEBD9697}" type="datetimeFigureOut">
              <a:rPr lang="zh-CN" altLang="en-US"/>
              <a:pPr>
                <a:defRPr/>
              </a:pPr>
              <a:t>2024/10/28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1D09B08F-6FAF-4F4D-93AD-DE10A248CE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E9EE7128-8A1B-41F9-AA45-DF6763626D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7C617C-22DB-4068-A52E-D29186AA110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178BD6-8DB2-4B3E-AFB5-95F418A8B5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7B53142-72D4-4F7C-A5EE-F6B8F5E6DD1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最大偏差不超过多少     平方和不超过多少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B53142-72D4-4F7C-A5EE-F6B8F5E6DD1D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77966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DCC8033-44E9-4BE8-841E-62AFA237EEAC}" type="slidenum">
              <a:rPr lang="en-US" altLang="zh-CN" sz="1200" smtClean="0">
                <a:latin typeface="Arial" panose="020B0604020202020204" pitchFamily="34" charset="0"/>
              </a:rPr>
              <a:pPr eaLnBrk="1" hangingPunct="1"/>
              <a:t>46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7928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3C1C4D1-54C3-43A9-9C35-2CBC692EC683}" type="slidenum">
              <a:rPr lang="en-US" altLang="zh-CN" sz="1200" smtClean="0">
                <a:latin typeface="Arial" panose="020B0604020202020204" pitchFamily="34" charset="0"/>
              </a:rPr>
              <a:pPr eaLnBrk="1" hangingPunct="1"/>
              <a:t>49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77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C1594C4-321A-4E37-84DA-A51D8EE3E4DE}" type="slidenum">
              <a:rPr lang="en-US" altLang="zh-CN" sz="1200" smtClean="0">
                <a:latin typeface="Arial" panose="020B0604020202020204" pitchFamily="34" charset="0"/>
              </a:rPr>
              <a:pPr eaLnBrk="1" hangingPunct="1"/>
              <a:t>50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2641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A2F631C6-99CF-496E-81A2-218CD04C2B2F}" type="slidenum">
              <a:rPr lang="zh-CN" altLang="en-US" sz="1200" smtClean="0"/>
              <a:pPr/>
              <a:t>54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只要知道前两个多项式就可以推出第三个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B53142-72D4-4F7C-A5EE-F6B8F5E6DD1D}" type="slidenum">
              <a:rPr lang="zh-CN" altLang="en-US" smtClean="0"/>
              <a:pPr>
                <a:defRPr/>
              </a:pPr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4617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直接乘以</a:t>
            </a:r>
            <a:r>
              <a:rPr lang="en-US" altLang="zh-CN" dirty="0"/>
              <a:t>1/2,3/2,5/2,…..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B53142-72D4-4F7C-A5EE-F6B8F5E6DD1D}" type="slidenum">
              <a:rPr lang="zh-CN" altLang="en-US" smtClean="0"/>
              <a:pPr>
                <a:defRPr/>
              </a:pPr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127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B53142-72D4-4F7C-A5EE-F6B8F5E6DD1D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271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B53142-72D4-4F7C-A5EE-F6B8F5E6DD1D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2448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不成立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B53142-72D4-4F7C-A5EE-F6B8F5E6DD1D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95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N+1</a:t>
            </a:r>
            <a:r>
              <a:rPr lang="zh-CN" altLang="en-US" dirty="0"/>
              <a:t>）次首项为</a:t>
            </a:r>
            <a:r>
              <a:rPr lang="en-US" altLang="zh-CN" dirty="0"/>
              <a:t>1</a:t>
            </a:r>
            <a:r>
              <a:rPr lang="zh-CN" altLang="en-US" dirty="0"/>
              <a:t>的切比雪夫多项式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B53142-72D4-4F7C-A5EE-F6B8F5E6DD1D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456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函数族，就是做逼近或拟合的“素材库”，可以从库中选择一个或多个函数组合成逼近用的新函数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B53142-72D4-4F7C-A5EE-F6B8F5E6DD1D}" type="slidenum">
              <a:rPr lang="zh-CN" altLang="en-US" smtClean="0"/>
              <a:pPr>
                <a:defRPr/>
              </a:pPr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362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089AFAD-1863-49B6-B03A-B2F776554F12}" type="slidenum">
              <a:rPr lang="en-US" altLang="zh-CN" sz="1200" smtClean="0">
                <a:latin typeface="Arial" panose="020B0604020202020204" pitchFamily="34" charset="0"/>
              </a:rPr>
              <a:pPr eaLnBrk="1" hangingPunct="1"/>
              <a:t>39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218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线性函数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7741D9-F675-41BE-A57C-51F339E20430}" type="slidenum">
              <a:rPr lang="zh-CN" altLang="en-US" smtClean="0"/>
              <a:pPr>
                <a:defRPr/>
              </a:pPr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514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536A78E-18DA-4AD6-9F7B-B804737211B2}" type="slidenum">
              <a:rPr lang="en-US" altLang="zh-CN" sz="1200" smtClean="0">
                <a:latin typeface="Arial" panose="020B0604020202020204" pitchFamily="34" charset="0"/>
              </a:rPr>
              <a:pPr eaLnBrk="1" hangingPunct="1"/>
              <a:t>45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zh-CN" dirty="0">
                <a:latin typeface="Arial" panose="020B0604020202020204" pitchFamily="34" charset="0"/>
              </a:rPr>
              <a:t>X</a:t>
            </a:r>
            <a:r>
              <a:rPr lang="zh-CN" altLang="en-US" dirty="0">
                <a:latin typeface="Arial" panose="020B0604020202020204" pitchFamily="34" charset="0"/>
              </a:rPr>
              <a:t>有</a:t>
            </a:r>
            <a:r>
              <a:rPr lang="en-US" altLang="zh-CN" dirty="0">
                <a:latin typeface="Arial" panose="020B0604020202020204" pitchFamily="34" charset="0"/>
              </a:rPr>
              <a:t>n</a:t>
            </a:r>
            <a:r>
              <a:rPr lang="zh-CN" altLang="en-US" dirty="0">
                <a:latin typeface="Arial" panose="020B0604020202020204" pitchFamily="34" charset="0"/>
              </a:rPr>
              <a:t>个点，累加起来</a:t>
            </a:r>
            <a:endParaRPr lang="zh-CN" alt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719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11CB665-AC34-44C7-9AB2-02073E2536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7DBC4E6-F21A-4064-9E1A-D1FB75A6F7A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8A49208-FF55-43CF-A520-EC04BC0FFB6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A06191-358B-43B8-8CAE-46B85F3359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7866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11CB665-AC34-44C7-9AB2-02073E2536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7DBC4E6-F21A-4064-9E1A-D1FB75A6F7A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8A49208-FF55-43CF-A520-EC04BC0FFB6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8B8E1F-2235-4E5B-9550-30658BC7B97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72992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11CB665-AC34-44C7-9AB2-02073E2536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7DBC4E6-F21A-4064-9E1A-D1FB75A6F7A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8A49208-FF55-43CF-A520-EC04BC0FFB6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6B46FF-A683-4A77-B79A-5C9892A18C3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21846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914400" y="609600"/>
            <a:ext cx="10363200" cy="5486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11CB665-AC34-44C7-9AB2-02073E2536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7DBC4E6-F21A-4064-9E1A-D1FB75A6F7A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8A49208-FF55-43CF-A520-EC04BC0FFB6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2BEB41-5BBB-49FF-8B38-86B95D1C49A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28473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981200"/>
            <a:ext cx="508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08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914400" y="4114800"/>
            <a:ext cx="508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7600" y="4114800"/>
            <a:ext cx="508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11CB665-AC34-44C7-9AB2-02073E2536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7DBC4E6-F21A-4064-9E1A-D1FB75A6F7A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8A49208-FF55-43CF-A520-EC04BC0FFB6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3C78BA-601B-48E0-8795-4F4AD9AE155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2214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11CB665-AC34-44C7-9AB2-02073E2536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7DBC4E6-F21A-4064-9E1A-D1FB75A6F7A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8A49208-FF55-43CF-A520-EC04BC0FFB6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57B535-2004-4A4F-9336-DD2570C966D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6893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11CB665-AC34-44C7-9AB2-02073E2536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7DBC4E6-F21A-4064-9E1A-D1FB75A6F7A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8A49208-FF55-43CF-A520-EC04BC0FFB6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1DC75F-4274-4FD7-BB5C-05095A43D0C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4498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1CB665-AC34-44C7-9AB2-02073E2536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DBC4E6-F21A-4064-9E1A-D1FB75A6F7A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A49208-FF55-43CF-A520-EC04BC0FFB6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158E4F-749D-4B10-8B40-B9ABD6D3AE9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9487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11CB665-AC34-44C7-9AB2-02073E2536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7DBC4E6-F21A-4064-9E1A-D1FB75A6F7A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8A49208-FF55-43CF-A520-EC04BC0FFB6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F1F15F-7004-4313-B19E-7C68852D4EB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4663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11CB665-AC34-44C7-9AB2-02073E2536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7DBC4E6-F21A-4064-9E1A-D1FB75A6F7A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8A49208-FF55-43CF-A520-EC04BC0FFB6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8A6203-EDF5-447A-ACD5-711831F0C2A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3917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11CB665-AC34-44C7-9AB2-02073E2536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7DBC4E6-F21A-4064-9E1A-D1FB75A6F7A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8A49208-FF55-43CF-A520-EC04BC0FFB6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A85FD0-1458-4624-AB6A-C8060D0BC55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9309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1CB665-AC34-44C7-9AB2-02073E2536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DBC4E6-F21A-4064-9E1A-D1FB75A6F7A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A49208-FF55-43CF-A520-EC04BC0FFB6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0447B7-8FDA-4697-AF35-8183ED2B2A7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2016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1CB665-AC34-44C7-9AB2-02073E2536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DBC4E6-F21A-4064-9E1A-D1FB75A6F7A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A49208-FF55-43CF-A520-EC04BC0FFB6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37F3CA-AC0A-4E58-9948-56867952F0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50692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B11CB665-AC34-44C7-9AB2-02073E25362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37DBC4E6-F21A-4064-9E1A-D1FB75A6F7A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28A49208-FF55-43CF-A520-EC04BC0FFB6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CAD9DF29-10AD-4966-80B9-6FCF494F213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wmf"/><Relationship Id="rId18" Type="http://schemas.openxmlformats.org/officeDocument/2006/relationships/oleObject" Target="../embeddings/oleObject43.bin"/><Relationship Id="rId26" Type="http://schemas.openxmlformats.org/officeDocument/2006/relationships/image" Target="../media/image13.wmf"/><Relationship Id="rId39" Type="http://schemas.openxmlformats.org/officeDocument/2006/relationships/oleObject" Target="../embeddings/oleObject54.bin"/><Relationship Id="rId21" Type="http://schemas.openxmlformats.org/officeDocument/2006/relationships/oleObject" Target="../embeddings/oleObject45.bin"/><Relationship Id="rId34" Type="http://schemas.openxmlformats.org/officeDocument/2006/relationships/image" Target="../media/image17.wmf"/><Relationship Id="rId42" Type="http://schemas.openxmlformats.org/officeDocument/2006/relationships/image" Target="../media/image42.wmf"/><Relationship Id="rId7" Type="http://schemas.openxmlformats.org/officeDocument/2006/relationships/image" Target="../media/image33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42.bin"/><Relationship Id="rId20" Type="http://schemas.openxmlformats.org/officeDocument/2006/relationships/oleObject" Target="../embeddings/oleObject44.bin"/><Relationship Id="rId29" Type="http://schemas.openxmlformats.org/officeDocument/2006/relationships/oleObject" Target="../embeddings/oleObject49.bin"/><Relationship Id="rId41" Type="http://schemas.openxmlformats.org/officeDocument/2006/relationships/oleObject" Target="../embeddings/oleObject55.bin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37.bin"/><Relationship Id="rId11" Type="http://schemas.openxmlformats.org/officeDocument/2006/relationships/image" Target="../media/image35.wmf"/><Relationship Id="rId24" Type="http://schemas.openxmlformats.org/officeDocument/2006/relationships/image" Target="../media/image12.wmf"/><Relationship Id="rId32" Type="http://schemas.openxmlformats.org/officeDocument/2006/relationships/image" Target="../media/image40.wmf"/><Relationship Id="rId37" Type="http://schemas.openxmlformats.org/officeDocument/2006/relationships/oleObject" Target="../embeddings/oleObject53.bin"/><Relationship Id="rId40" Type="http://schemas.openxmlformats.org/officeDocument/2006/relationships/image" Target="../media/image41.wmf"/><Relationship Id="rId5" Type="http://schemas.openxmlformats.org/officeDocument/2006/relationships/image" Target="../media/image32.wmf"/><Relationship Id="rId15" Type="http://schemas.openxmlformats.org/officeDocument/2006/relationships/image" Target="../media/image22.wmf"/><Relationship Id="rId23" Type="http://schemas.openxmlformats.org/officeDocument/2006/relationships/oleObject" Target="../embeddings/oleObject46.bin"/><Relationship Id="rId28" Type="http://schemas.openxmlformats.org/officeDocument/2006/relationships/image" Target="../media/image14.wmf"/><Relationship Id="rId36" Type="http://schemas.openxmlformats.org/officeDocument/2006/relationships/image" Target="../media/image18.wmf"/><Relationship Id="rId10" Type="http://schemas.openxmlformats.org/officeDocument/2006/relationships/oleObject" Target="../embeddings/oleObject39.bin"/><Relationship Id="rId19" Type="http://schemas.openxmlformats.org/officeDocument/2006/relationships/image" Target="../media/image38.wmf"/><Relationship Id="rId31" Type="http://schemas.openxmlformats.org/officeDocument/2006/relationships/oleObject" Target="../embeddings/oleObject50.bin"/><Relationship Id="rId44" Type="http://schemas.openxmlformats.org/officeDocument/2006/relationships/image" Target="../media/image43.wmf"/><Relationship Id="rId4" Type="http://schemas.openxmlformats.org/officeDocument/2006/relationships/oleObject" Target="../embeddings/oleObject36.bin"/><Relationship Id="rId9" Type="http://schemas.openxmlformats.org/officeDocument/2006/relationships/image" Target="../media/image34.wmf"/><Relationship Id="rId14" Type="http://schemas.openxmlformats.org/officeDocument/2006/relationships/oleObject" Target="../embeddings/oleObject41.bin"/><Relationship Id="rId22" Type="http://schemas.openxmlformats.org/officeDocument/2006/relationships/image" Target="../media/image39.wmf"/><Relationship Id="rId27" Type="http://schemas.openxmlformats.org/officeDocument/2006/relationships/oleObject" Target="../embeddings/oleObject48.bin"/><Relationship Id="rId30" Type="http://schemas.openxmlformats.org/officeDocument/2006/relationships/image" Target="../media/image15.wmf"/><Relationship Id="rId35" Type="http://schemas.openxmlformats.org/officeDocument/2006/relationships/oleObject" Target="../embeddings/oleObject52.bin"/><Relationship Id="rId43" Type="http://schemas.openxmlformats.org/officeDocument/2006/relationships/oleObject" Target="../embeddings/oleObject56.bin"/><Relationship Id="rId8" Type="http://schemas.openxmlformats.org/officeDocument/2006/relationships/oleObject" Target="../embeddings/oleObject38.bin"/><Relationship Id="rId3" Type="http://schemas.openxmlformats.org/officeDocument/2006/relationships/notesSlide" Target="../notesSlides/notesSlide2.xml"/><Relationship Id="rId12" Type="http://schemas.openxmlformats.org/officeDocument/2006/relationships/oleObject" Target="../embeddings/oleObject40.bin"/><Relationship Id="rId17" Type="http://schemas.openxmlformats.org/officeDocument/2006/relationships/image" Target="../media/image37.wmf"/><Relationship Id="rId25" Type="http://schemas.openxmlformats.org/officeDocument/2006/relationships/oleObject" Target="../embeddings/oleObject47.bin"/><Relationship Id="rId33" Type="http://schemas.openxmlformats.org/officeDocument/2006/relationships/oleObject" Target="../embeddings/oleObject51.bin"/><Relationship Id="rId38" Type="http://schemas.openxmlformats.org/officeDocument/2006/relationships/image" Target="../media/image19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oleObject" Target="../embeddings/oleObject57.bin"/><Relationship Id="rId7" Type="http://schemas.openxmlformats.org/officeDocument/2006/relationships/oleObject" Target="../embeddings/oleObject5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58.bin"/><Relationship Id="rId10" Type="http://schemas.openxmlformats.org/officeDocument/2006/relationships/image" Target="../media/image47.wmf"/><Relationship Id="rId4" Type="http://schemas.openxmlformats.org/officeDocument/2006/relationships/image" Target="../media/image44.wmf"/><Relationship Id="rId9" Type="http://schemas.openxmlformats.org/officeDocument/2006/relationships/oleObject" Target="../embeddings/oleObject60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13" Type="http://schemas.openxmlformats.org/officeDocument/2006/relationships/image" Target="../media/image58.wmf"/><Relationship Id="rId3" Type="http://schemas.openxmlformats.org/officeDocument/2006/relationships/oleObject" Target="../embeddings/oleObject61.bin"/><Relationship Id="rId7" Type="http://schemas.openxmlformats.org/officeDocument/2006/relationships/image" Target="../media/image52.wmf"/><Relationship Id="rId12" Type="http://schemas.openxmlformats.org/officeDocument/2006/relationships/image" Target="../media/image57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9.w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51.wmf"/><Relationship Id="rId11" Type="http://schemas.openxmlformats.org/officeDocument/2006/relationships/image" Target="../media/image56.wmf"/><Relationship Id="rId5" Type="http://schemas.openxmlformats.org/officeDocument/2006/relationships/image" Target="../media/image50.wmf"/><Relationship Id="rId15" Type="http://schemas.openxmlformats.org/officeDocument/2006/relationships/oleObject" Target="../embeddings/oleObject62.bin"/><Relationship Id="rId10" Type="http://schemas.openxmlformats.org/officeDocument/2006/relationships/image" Target="../media/image55.emf"/><Relationship Id="rId4" Type="http://schemas.openxmlformats.org/officeDocument/2006/relationships/image" Target="../media/image48.wmf"/><Relationship Id="rId9" Type="http://schemas.openxmlformats.org/officeDocument/2006/relationships/image" Target="../media/image54.emf"/><Relationship Id="rId14" Type="http://schemas.openxmlformats.org/officeDocument/2006/relationships/image" Target="../media/image59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13" Type="http://schemas.openxmlformats.org/officeDocument/2006/relationships/oleObject" Target="../embeddings/oleObject68.bin"/><Relationship Id="rId18" Type="http://schemas.openxmlformats.org/officeDocument/2006/relationships/image" Target="../media/image44.wmf"/><Relationship Id="rId3" Type="http://schemas.openxmlformats.org/officeDocument/2006/relationships/oleObject" Target="../embeddings/oleObject63.bin"/><Relationship Id="rId7" Type="http://schemas.openxmlformats.org/officeDocument/2006/relationships/oleObject" Target="../embeddings/oleObject65.bin"/><Relationship Id="rId12" Type="http://schemas.openxmlformats.org/officeDocument/2006/relationships/image" Target="../media/image64.wmf"/><Relationship Id="rId17" Type="http://schemas.openxmlformats.org/officeDocument/2006/relationships/oleObject" Target="../embeddings/oleObject5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6.wmf"/><Relationship Id="rId20" Type="http://schemas.openxmlformats.org/officeDocument/2006/relationships/image" Target="../media/image45.w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61.wmf"/><Relationship Id="rId11" Type="http://schemas.openxmlformats.org/officeDocument/2006/relationships/oleObject" Target="../embeddings/oleObject67.bin"/><Relationship Id="rId5" Type="http://schemas.openxmlformats.org/officeDocument/2006/relationships/oleObject" Target="../embeddings/oleObject64.bin"/><Relationship Id="rId15" Type="http://schemas.openxmlformats.org/officeDocument/2006/relationships/oleObject" Target="../embeddings/oleObject69.bin"/><Relationship Id="rId10" Type="http://schemas.openxmlformats.org/officeDocument/2006/relationships/image" Target="../media/image63.wmf"/><Relationship Id="rId19" Type="http://schemas.openxmlformats.org/officeDocument/2006/relationships/oleObject" Target="../embeddings/oleObject70.bin"/><Relationship Id="rId4" Type="http://schemas.openxmlformats.org/officeDocument/2006/relationships/image" Target="../media/image60.wmf"/><Relationship Id="rId9" Type="http://schemas.openxmlformats.org/officeDocument/2006/relationships/oleObject" Target="../embeddings/oleObject66.bin"/><Relationship Id="rId14" Type="http://schemas.openxmlformats.org/officeDocument/2006/relationships/image" Target="../media/image65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13" Type="http://schemas.openxmlformats.org/officeDocument/2006/relationships/oleObject" Target="../embeddings/oleObject76.bin"/><Relationship Id="rId3" Type="http://schemas.openxmlformats.org/officeDocument/2006/relationships/oleObject" Target="../embeddings/oleObject71.bin"/><Relationship Id="rId7" Type="http://schemas.openxmlformats.org/officeDocument/2006/relationships/oleObject" Target="../embeddings/oleObject73.bin"/><Relationship Id="rId12" Type="http://schemas.openxmlformats.org/officeDocument/2006/relationships/image" Target="../media/image7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8.wmf"/><Relationship Id="rId11" Type="http://schemas.openxmlformats.org/officeDocument/2006/relationships/oleObject" Target="../embeddings/oleObject75.bin"/><Relationship Id="rId5" Type="http://schemas.openxmlformats.org/officeDocument/2006/relationships/oleObject" Target="../embeddings/oleObject72.bin"/><Relationship Id="rId15" Type="http://schemas.openxmlformats.org/officeDocument/2006/relationships/image" Target="../media/image73.emf"/><Relationship Id="rId10" Type="http://schemas.openxmlformats.org/officeDocument/2006/relationships/image" Target="../media/image70.wmf"/><Relationship Id="rId4" Type="http://schemas.openxmlformats.org/officeDocument/2006/relationships/image" Target="../media/image67.wmf"/><Relationship Id="rId9" Type="http://schemas.openxmlformats.org/officeDocument/2006/relationships/oleObject" Target="../embeddings/oleObject74.bin"/><Relationship Id="rId14" Type="http://schemas.openxmlformats.org/officeDocument/2006/relationships/image" Target="../media/image72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9.bin"/><Relationship Id="rId13" Type="http://schemas.openxmlformats.org/officeDocument/2006/relationships/image" Target="../media/image78.wmf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5.wmf"/><Relationship Id="rId12" Type="http://schemas.openxmlformats.org/officeDocument/2006/relationships/oleObject" Target="../embeddings/oleObject81.bin"/><Relationship Id="rId17" Type="http://schemas.openxmlformats.org/officeDocument/2006/relationships/image" Target="../media/image80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83.bin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78.bin"/><Relationship Id="rId11" Type="http://schemas.openxmlformats.org/officeDocument/2006/relationships/image" Target="../media/image77.wmf"/><Relationship Id="rId5" Type="http://schemas.openxmlformats.org/officeDocument/2006/relationships/image" Target="../media/image74.wmf"/><Relationship Id="rId15" Type="http://schemas.openxmlformats.org/officeDocument/2006/relationships/image" Target="../media/image79.wmf"/><Relationship Id="rId10" Type="http://schemas.openxmlformats.org/officeDocument/2006/relationships/oleObject" Target="../embeddings/oleObject80.bin"/><Relationship Id="rId4" Type="http://schemas.openxmlformats.org/officeDocument/2006/relationships/oleObject" Target="../embeddings/oleObject77.bin"/><Relationship Id="rId9" Type="http://schemas.openxmlformats.org/officeDocument/2006/relationships/image" Target="../media/image76.wmf"/><Relationship Id="rId14" Type="http://schemas.openxmlformats.org/officeDocument/2006/relationships/oleObject" Target="../embeddings/oleObject82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2.png"/><Relationship Id="rId3" Type="http://schemas.openxmlformats.org/officeDocument/2006/relationships/image" Target="../media/image79.png"/><Relationship Id="rId7" Type="http://schemas.openxmlformats.org/officeDocument/2006/relationships/image" Target="../media/image8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00.png"/><Relationship Id="rId4" Type="http://schemas.openxmlformats.org/officeDocument/2006/relationships/image" Target="../media/image80.png"/><Relationship Id="rId9" Type="http://schemas.openxmlformats.org/officeDocument/2006/relationships/image" Target="../media/image8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10" Type="http://schemas.openxmlformats.org/officeDocument/2006/relationships/image" Target="../media/image97.png"/><Relationship Id="rId4" Type="http://schemas.openxmlformats.org/officeDocument/2006/relationships/image" Target="../media/image83.png"/><Relationship Id="rId9" Type="http://schemas.openxmlformats.org/officeDocument/2006/relationships/image" Target="../media/image9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3" Type="http://schemas.openxmlformats.org/officeDocument/2006/relationships/image" Target="../media/image860.png"/><Relationship Id="rId7" Type="http://schemas.openxmlformats.org/officeDocument/2006/relationships/oleObject" Target="../embeddings/oleObject8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4.emf"/><Relationship Id="rId11" Type="http://schemas.openxmlformats.org/officeDocument/2006/relationships/image" Target="../media/image91.png"/><Relationship Id="rId5" Type="http://schemas.openxmlformats.org/officeDocument/2006/relationships/oleObject" Target="../embeddings/oleObject84.bin"/><Relationship Id="rId10" Type="http://schemas.openxmlformats.org/officeDocument/2006/relationships/image" Target="../media/image86.wmf"/><Relationship Id="rId4" Type="http://schemas.openxmlformats.org/officeDocument/2006/relationships/image" Target="../media/image810.png"/><Relationship Id="rId9" Type="http://schemas.openxmlformats.org/officeDocument/2006/relationships/oleObject" Target="../embeddings/oleObject86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3" Type="http://schemas.openxmlformats.org/officeDocument/2006/relationships/oleObject" Target="../embeddings/oleObject87.bin"/><Relationship Id="rId7" Type="http://schemas.openxmlformats.org/officeDocument/2006/relationships/oleObject" Target="../embeddings/oleObject89.bin"/><Relationship Id="rId12" Type="http://schemas.openxmlformats.org/officeDocument/2006/relationships/image" Target="../media/image91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88.wmf"/><Relationship Id="rId11" Type="http://schemas.openxmlformats.org/officeDocument/2006/relationships/oleObject" Target="../embeddings/oleObject91.bin"/><Relationship Id="rId5" Type="http://schemas.openxmlformats.org/officeDocument/2006/relationships/oleObject" Target="../embeddings/oleObject88.bin"/><Relationship Id="rId10" Type="http://schemas.openxmlformats.org/officeDocument/2006/relationships/image" Target="../media/image90.wmf"/><Relationship Id="rId4" Type="http://schemas.openxmlformats.org/officeDocument/2006/relationships/image" Target="../media/image87.emf"/><Relationship Id="rId9" Type="http://schemas.openxmlformats.org/officeDocument/2006/relationships/oleObject" Target="../embeddings/oleObject90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wmf"/><Relationship Id="rId13" Type="http://schemas.openxmlformats.org/officeDocument/2006/relationships/oleObject" Target="../embeddings/oleObject97.bin"/><Relationship Id="rId3" Type="http://schemas.openxmlformats.org/officeDocument/2006/relationships/oleObject" Target="../embeddings/oleObject92.bin"/><Relationship Id="rId7" Type="http://schemas.openxmlformats.org/officeDocument/2006/relationships/oleObject" Target="../embeddings/oleObject94.bin"/><Relationship Id="rId12" Type="http://schemas.openxmlformats.org/officeDocument/2006/relationships/image" Target="../media/image96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8.wmf"/><Relationship Id="rId1" Type="http://schemas.openxmlformats.org/officeDocument/2006/relationships/vmlDrawing" Target="../drawings/vmlDrawing14.vml"/><Relationship Id="rId6" Type="http://schemas.openxmlformats.org/officeDocument/2006/relationships/image" Target="../media/image93.wmf"/><Relationship Id="rId11" Type="http://schemas.openxmlformats.org/officeDocument/2006/relationships/oleObject" Target="../embeddings/oleObject96.bin"/><Relationship Id="rId5" Type="http://schemas.openxmlformats.org/officeDocument/2006/relationships/oleObject" Target="../embeddings/oleObject93.bin"/><Relationship Id="rId15" Type="http://schemas.openxmlformats.org/officeDocument/2006/relationships/oleObject" Target="../embeddings/oleObject98.bin"/><Relationship Id="rId10" Type="http://schemas.openxmlformats.org/officeDocument/2006/relationships/image" Target="../media/image95.wmf"/><Relationship Id="rId4" Type="http://schemas.openxmlformats.org/officeDocument/2006/relationships/image" Target="../media/image92.wmf"/><Relationship Id="rId9" Type="http://schemas.openxmlformats.org/officeDocument/2006/relationships/oleObject" Target="../embeddings/oleObject95.bin"/><Relationship Id="rId14" Type="http://schemas.openxmlformats.org/officeDocument/2006/relationships/image" Target="../media/image97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13" Type="http://schemas.openxmlformats.org/officeDocument/2006/relationships/oleObject" Target="../embeddings/oleObject104.bin"/><Relationship Id="rId3" Type="http://schemas.openxmlformats.org/officeDocument/2006/relationships/oleObject" Target="../embeddings/oleObject99.bin"/><Relationship Id="rId7" Type="http://schemas.openxmlformats.org/officeDocument/2006/relationships/oleObject" Target="../embeddings/oleObject101.bin"/><Relationship Id="rId12" Type="http://schemas.openxmlformats.org/officeDocument/2006/relationships/image" Target="../media/image10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00.wmf"/><Relationship Id="rId11" Type="http://schemas.openxmlformats.org/officeDocument/2006/relationships/oleObject" Target="../embeddings/oleObject103.bin"/><Relationship Id="rId5" Type="http://schemas.openxmlformats.org/officeDocument/2006/relationships/oleObject" Target="../embeddings/oleObject100.bin"/><Relationship Id="rId10" Type="http://schemas.openxmlformats.org/officeDocument/2006/relationships/image" Target="../media/image102.wmf"/><Relationship Id="rId4" Type="http://schemas.openxmlformats.org/officeDocument/2006/relationships/image" Target="../media/image99.wmf"/><Relationship Id="rId9" Type="http://schemas.openxmlformats.org/officeDocument/2006/relationships/oleObject" Target="../embeddings/oleObject102.bin"/><Relationship Id="rId14" Type="http://schemas.openxmlformats.org/officeDocument/2006/relationships/image" Target="../media/image104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7.bin"/><Relationship Id="rId13" Type="http://schemas.openxmlformats.org/officeDocument/2006/relationships/image" Target="../media/image109.wmf"/><Relationship Id="rId18" Type="http://schemas.openxmlformats.org/officeDocument/2006/relationships/image" Target="../media/image124.png"/><Relationship Id="rId3" Type="http://schemas.openxmlformats.org/officeDocument/2006/relationships/notesSlide" Target="../notesSlides/notesSlide5.xml"/><Relationship Id="rId21" Type="http://schemas.openxmlformats.org/officeDocument/2006/relationships/image" Target="../media/image125.png"/><Relationship Id="rId7" Type="http://schemas.openxmlformats.org/officeDocument/2006/relationships/image" Target="../media/image106.wmf"/><Relationship Id="rId12" Type="http://schemas.openxmlformats.org/officeDocument/2006/relationships/oleObject" Target="../embeddings/oleObject109.bin"/><Relationship Id="rId17" Type="http://schemas.openxmlformats.org/officeDocument/2006/relationships/image" Target="../media/image111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11.bin"/><Relationship Id="rId20" Type="http://schemas.openxmlformats.org/officeDocument/2006/relationships/image" Target="../media/image105.wmf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06.bin"/><Relationship Id="rId11" Type="http://schemas.openxmlformats.org/officeDocument/2006/relationships/image" Target="../media/image108.wmf"/><Relationship Id="rId5" Type="http://schemas.openxmlformats.org/officeDocument/2006/relationships/image" Target="../media/image105.wmf"/><Relationship Id="rId15" Type="http://schemas.openxmlformats.org/officeDocument/2006/relationships/image" Target="../media/image110.emf"/><Relationship Id="rId10" Type="http://schemas.openxmlformats.org/officeDocument/2006/relationships/oleObject" Target="../embeddings/oleObject108.bin"/><Relationship Id="rId19" Type="http://schemas.openxmlformats.org/officeDocument/2006/relationships/oleObject" Target="../embeddings/oleObject105.bin"/><Relationship Id="rId4" Type="http://schemas.openxmlformats.org/officeDocument/2006/relationships/oleObject" Target="../embeddings/oleObject105.bin"/><Relationship Id="rId9" Type="http://schemas.openxmlformats.org/officeDocument/2006/relationships/image" Target="../media/image107.wmf"/><Relationship Id="rId14" Type="http://schemas.openxmlformats.org/officeDocument/2006/relationships/oleObject" Target="../embeddings/oleObject110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0.png"/><Relationship Id="rId3" Type="http://schemas.openxmlformats.org/officeDocument/2006/relationships/oleObject" Target="../embeddings/oleObject112.bin"/><Relationship Id="rId7" Type="http://schemas.openxmlformats.org/officeDocument/2006/relationships/image" Target="../media/image113.wmf"/><Relationship Id="rId12" Type="http://schemas.openxmlformats.org/officeDocument/2006/relationships/image" Target="../media/image12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13.bin"/><Relationship Id="rId11" Type="http://schemas.openxmlformats.org/officeDocument/2006/relationships/image" Target="../media/image126.png"/><Relationship Id="rId5" Type="http://schemas.openxmlformats.org/officeDocument/2006/relationships/image" Target="../media/image108.png"/><Relationship Id="rId4" Type="http://schemas.openxmlformats.org/officeDocument/2006/relationships/image" Target="../media/image112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wmf"/><Relationship Id="rId3" Type="http://schemas.openxmlformats.org/officeDocument/2006/relationships/oleObject" Target="../embeddings/oleObject114.bin"/><Relationship Id="rId7" Type="http://schemas.openxmlformats.org/officeDocument/2006/relationships/oleObject" Target="../embeddings/oleObject116.bin"/><Relationship Id="rId12" Type="http://schemas.openxmlformats.org/officeDocument/2006/relationships/image" Target="../media/image11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15.wmf"/><Relationship Id="rId11" Type="http://schemas.openxmlformats.org/officeDocument/2006/relationships/oleObject" Target="../embeddings/oleObject118.bin"/><Relationship Id="rId5" Type="http://schemas.openxmlformats.org/officeDocument/2006/relationships/oleObject" Target="../embeddings/oleObject115.bin"/><Relationship Id="rId10" Type="http://schemas.openxmlformats.org/officeDocument/2006/relationships/image" Target="../media/image117.wmf"/><Relationship Id="rId4" Type="http://schemas.openxmlformats.org/officeDocument/2006/relationships/image" Target="../media/image114.wmf"/><Relationship Id="rId9" Type="http://schemas.openxmlformats.org/officeDocument/2006/relationships/oleObject" Target="../embeddings/oleObject117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20.wmf"/><Relationship Id="rId5" Type="http://schemas.openxmlformats.org/officeDocument/2006/relationships/oleObject" Target="../embeddings/oleObject120.bin"/><Relationship Id="rId4" Type="http://schemas.openxmlformats.org/officeDocument/2006/relationships/image" Target="../media/image119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g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131.w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132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133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wmf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wmf"/><Relationship Id="rId5" Type="http://schemas.openxmlformats.org/officeDocument/2006/relationships/image" Target="../media/image136.jpeg"/><Relationship Id="rId4" Type="http://schemas.openxmlformats.org/officeDocument/2006/relationships/image" Target="../media/image135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8.wmf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9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wmf"/><Relationship Id="rId4" Type="http://schemas.openxmlformats.org/officeDocument/2006/relationships/image" Target="../media/image159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wmf"/><Relationship Id="rId3" Type="http://schemas.openxmlformats.org/officeDocument/2006/relationships/image" Target="../media/image162.wmf"/><Relationship Id="rId7" Type="http://schemas.openxmlformats.org/officeDocument/2006/relationships/image" Target="../media/image166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wmf"/><Relationship Id="rId5" Type="http://schemas.openxmlformats.org/officeDocument/2006/relationships/image" Target="../media/image164.wmf"/><Relationship Id="rId4" Type="http://schemas.openxmlformats.org/officeDocument/2006/relationships/image" Target="../media/image163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7" Type="http://schemas.openxmlformats.org/officeDocument/2006/relationships/image" Target="../media/image172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wmf"/><Relationship Id="rId3" Type="http://schemas.openxmlformats.org/officeDocument/2006/relationships/image" Target="../media/image165.wmf"/><Relationship Id="rId7" Type="http://schemas.openxmlformats.org/officeDocument/2006/relationships/image" Target="../media/image166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wmf"/><Relationship Id="rId11" Type="http://schemas.openxmlformats.org/officeDocument/2006/relationships/image" Target="../media/image1301.png"/><Relationship Id="rId5" Type="http://schemas.openxmlformats.org/officeDocument/2006/relationships/image" Target="../media/image176.wmf"/><Relationship Id="rId10" Type="http://schemas.openxmlformats.org/officeDocument/2006/relationships/image" Target="../media/image1291.png"/><Relationship Id="rId4" Type="http://schemas.openxmlformats.org/officeDocument/2006/relationships/image" Target="../media/image175.wmf"/><Relationship Id="rId9" Type="http://schemas.openxmlformats.org/officeDocument/2006/relationships/image" Target="../media/image128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wm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wmf"/><Relationship Id="rId3" Type="http://schemas.openxmlformats.org/officeDocument/2006/relationships/image" Target="../media/image178.wmf"/><Relationship Id="rId7" Type="http://schemas.openxmlformats.org/officeDocument/2006/relationships/image" Target="../media/image182.wmf"/><Relationship Id="rId12" Type="http://schemas.openxmlformats.org/officeDocument/2006/relationships/image" Target="../media/image14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wmf"/><Relationship Id="rId11" Type="http://schemas.openxmlformats.org/officeDocument/2006/relationships/image" Target="../media/image1390.png"/><Relationship Id="rId5" Type="http://schemas.openxmlformats.org/officeDocument/2006/relationships/image" Target="../media/image180.wmf"/><Relationship Id="rId10" Type="http://schemas.openxmlformats.org/officeDocument/2006/relationships/image" Target="../media/image185.wmf"/><Relationship Id="rId4" Type="http://schemas.openxmlformats.org/officeDocument/2006/relationships/image" Target="../media/image179.wmf"/><Relationship Id="rId9" Type="http://schemas.openxmlformats.org/officeDocument/2006/relationships/image" Target="../media/image184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0.png"/><Relationship Id="rId5" Type="http://schemas.openxmlformats.org/officeDocument/2006/relationships/image" Target="../media/image1470.png"/><Relationship Id="rId4" Type="http://schemas.openxmlformats.org/officeDocument/2006/relationships/image" Target="../media/image18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6.bin"/><Relationship Id="rId13" Type="http://schemas.openxmlformats.org/officeDocument/2006/relationships/image" Target="../media/image201.wmf"/><Relationship Id="rId18" Type="http://schemas.openxmlformats.org/officeDocument/2006/relationships/oleObject" Target="../embeddings/oleObject130.bin"/><Relationship Id="rId26" Type="http://schemas.openxmlformats.org/officeDocument/2006/relationships/oleObject" Target="../embeddings/oleObject133.bin"/><Relationship Id="rId3" Type="http://schemas.openxmlformats.org/officeDocument/2006/relationships/notesSlide" Target="../notesSlides/notesSlide13.xml"/><Relationship Id="rId21" Type="http://schemas.openxmlformats.org/officeDocument/2006/relationships/oleObject" Target="../embeddings/oleObject131.bin"/><Relationship Id="rId7" Type="http://schemas.openxmlformats.org/officeDocument/2006/relationships/image" Target="../media/image198.wmf"/><Relationship Id="rId12" Type="http://schemas.openxmlformats.org/officeDocument/2006/relationships/oleObject" Target="../embeddings/oleObject128.bin"/><Relationship Id="rId17" Type="http://schemas.openxmlformats.org/officeDocument/2006/relationships/oleObject" Target="../embeddings/oleObject130.bin"/><Relationship Id="rId25" Type="http://schemas.openxmlformats.org/officeDocument/2006/relationships/image" Target="../media/image202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910.png"/><Relationship Id="rId20" Type="http://schemas.openxmlformats.org/officeDocument/2006/relationships/oleObject" Target="../embeddings/oleObject131.bin"/><Relationship Id="rId29" Type="http://schemas.openxmlformats.org/officeDocument/2006/relationships/image" Target="../media/image203.wmf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125.bin"/><Relationship Id="rId11" Type="http://schemas.openxmlformats.org/officeDocument/2006/relationships/image" Target="../media/image200.wmf"/><Relationship Id="rId24" Type="http://schemas.openxmlformats.org/officeDocument/2006/relationships/oleObject" Target="../embeddings/oleObject132.bin"/><Relationship Id="rId5" Type="http://schemas.openxmlformats.org/officeDocument/2006/relationships/image" Target="../media/image197.emf"/><Relationship Id="rId15" Type="http://schemas.openxmlformats.org/officeDocument/2006/relationships/image" Target="../media/image202.wmf"/><Relationship Id="rId23" Type="http://schemas.openxmlformats.org/officeDocument/2006/relationships/oleObject" Target="../embeddings/oleObject132.bin"/><Relationship Id="rId28" Type="http://schemas.openxmlformats.org/officeDocument/2006/relationships/oleObject" Target="../embeddings/oleObject133.bin"/><Relationship Id="rId10" Type="http://schemas.openxmlformats.org/officeDocument/2006/relationships/oleObject" Target="../embeddings/oleObject127.bin"/><Relationship Id="rId19" Type="http://schemas.openxmlformats.org/officeDocument/2006/relationships/image" Target="../media/image200.wmf"/><Relationship Id="rId4" Type="http://schemas.openxmlformats.org/officeDocument/2006/relationships/oleObject" Target="../embeddings/oleObject124.bin"/><Relationship Id="rId9" Type="http://schemas.openxmlformats.org/officeDocument/2006/relationships/image" Target="../media/image199.emf"/><Relationship Id="rId14" Type="http://schemas.openxmlformats.org/officeDocument/2006/relationships/oleObject" Target="../embeddings/oleObject129.bin"/><Relationship Id="rId22" Type="http://schemas.openxmlformats.org/officeDocument/2006/relationships/image" Target="../media/image201.wmf"/><Relationship Id="rId27" Type="http://schemas.openxmlformats.org/officeDocument/2006/relationships/image" Target="../media/image203.w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emf"/><Relationship Id="rId13" Type="http://schemas.openxmlformats.org/officeDocument/2006/relationships/image" Target="../media/image1260.png"/><Relationship Id="rId3" Type="http://schemas.openxmlformats.org/officeDocument/2006/relationships/oleObject" Target="../embeddings/oleObject134.bin"/><Relationship Id="rId7" Type="http://schemas.openxmlformats.org/officeDocument/2006/relationships/oleObject" Target="../embeddings/oleObject136.bin"/><Relationship Id="rId12" Type="http://schemas.openxmlformats.org/officeDocument/2006/relationships/image" Target="../media/image20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205.emf"/><Relationship Id="rId11" Type="http://schemas.openxmlformats.org/officeDocument/2006/relationships/oleObject" Target="../embeddings/oleObject138.bin"/><Relationship Id="rId5" Type="http://schemas.openxmlformats.org/officeDocument/2006/relationships/oleObject" Target="../embeddings/oleObject135.bin"/><Relationship Id="rId10" Type="http://schemas.openxmlformats.org/officeDocument/2006/relationships/image" Target="../media/image207.wmf"/><Relationship Id="rId4" Type="http://schemas.openxmlformats.org/officeDocument/2006/relationships/image" Target="../media/image204.emf"/><Relationship Id="rId9" Type="http://schemas.openxmlformats.org/officeDocument/2006/relationships/oleObject" Target="../embeddings/oleObject137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12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0.png"/><Relationship Id="rId4" Type="http://schemas.openxmlformats.org/officeDocument/2006/relationships/image" Target="../media/image12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9.bin"/><Relationship Id="rId7" Type="http://schemas.openxmlformats.org/officeDocument/2006/relationships/image" Target="../media/image2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210.wmf"/><Relationship Id="rId5" Type="http://schemas.openxmlformats.org/officeDocument/2006/relationships/oleObject" Target="../embeddings/oleObject140.bin"/><Relationship Id="rId4" Type="http://schemas.openxmlformats.org/officeDocument/2006/relationships/image" Target="../media/image209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3.bin"/><Relationship Id="rId13" Type="http://schemas.openxmlformats.org/officeDocument/2006/relationships/image" Target="../media/image217.png"/><Relationship Id="rId3" Type="http://schemas.openxmlformats.org/officeDocument/2006/relationships/oleObject" Target="../embeddings/oleObject141.bin"/><Relationship Id="rId7" Type="http://schemas.openxmlformats.org/officeDocument/2006/relationships/image" Target="../media/image213.wmf"/><Relationship Id="rId12" Type="http://schemas.openxmlformats.org/officeDocument/2006/relationships/image" Target="../media/image21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142.bin"/><Relationship Id="rId11" Type="http://schemas.openxmlformats.org/officeDocument/2006/relationships/image" Target="../media/image215.wmf"/><Relationship Id="rId5" Type="http://schemas.openxmlformats.org/officeDocument/2006/relationships/image" Target="../media/image216.png"/><Relationship Id="rId10" Type="http://schemas.openxmlformats.org/officeDocument/2006/relationships/oleObject" Target="../embeddings/oleObject144.bin"/><Relationship Id="rId4" Type="http://schemas.openxmlformats.org/officeDocument/2006/relationships/image" Target="../media/image212.emf"/><Relationship Id="rId9" Type="http://schemas.openxmlformats.org/officeDocument/2006/relationships/image" Target="../media/image214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219.emf"/><Relationship Id="rId5" Type="http://schemas.openxmlformats.org/officeDocument/2006/relationships/oleObject" Target="../embeddings/oleObject146.bin"/><Relationship Id="rId4" Type="http://schemas.openxmlformats.org/officeDocument/2006/relationships/image" Target="../media/image218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7.w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wmf"/><Relationship Id="rId13" Type="http://schemas.openxmlformats.org/officeDocument/2006/relationships/oleObject" Target="../embeddings/oleObject152.bin"/><Relationship Id="rId18" Type="http://schemas.openxmlformats.org/officeDocument/2006/relationships/image" Target="../media/image226.wmf"/><Relationship Id="rId3" Type="http://schemas.openxmlformats.org/officeDocument/2006/relationships/oleObject" Target="../embeddings/oleObject147.bin"/><Relationship Id="rId7" Type="http://schemas.openxmlformats.org/officeDocument/2006/relationships/oleObject" Target="../embeddings/oleObject149.bin"/><Relationship Id="rId12" Type="http://schemas.openxmlformats.org/officeDocument/2006/relationships/image" Target="../media/image224.wmf"/><Relationship Id="rId17" Type="http://schemas.openxmlformats.org/officeDocument/2006/relationships/oleObject" Target="../embeddings/oleObject15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26.wmf"/><Relationship Id="rId1" Type="http://schemas.openxmlformats.org/officeDocument/2006/relationships/vmlDrawing" Target="../drawings/vmlDrawing28.vml"/><Relationship Id="rId6" Type="http://schemas.openxmlformats.org/officeDocument/2006/relationships/image" Target="../media/image222.wmf"/><Relationship Id="rId11" Type="http://schemas.openxmlformats.org/officeDocument/2006/relationships/oleObject" Target="../embeddings/oleObject151.bin"/><Relationship Id="rId5" Type="http://schemas.openxmlformats.org/officeDocument/2006/relationships/oleObject" Target="../embeddings/oleObject148.bin"/><Relationship Id="rId15" Type="http://schemas.openxmlformats.org/officeDocument/2006/relationships/oleObject" Target="../embeddings/oleObject153.bin"/><Relationship Id="rId10" Type="http://schemas.openxmlformats.org/officeDocument/2006/relationships/image" Target="../media/image223.wmf"/><Relationship Id="rId19" Type="http://schemas.openxmlformats.org/officeDocument/2006/relationships/image" Target="../media/image228.png"/><Relationship Id="rId4" Type="http://schemas.openxmlformats.org/officeDocument/2006/relationships/image" Target="../media/image221.wmf"/><Relationship Id="rId9" Type="http://schemas.openxmlformats.org/officeDocument/2006/relationships/oleObject" Target="../embeddings/oleObject150.bin"/><Relationship Id="rId14" Type="http://schemas.openxmlformats.org/officeDocument/2006/relationships/image" Target="../media/image225.w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wmf"/><Relationship Id="rId13" Type="http://schemas.openxmlformats.org/officeDocument/2006/relationships/oleObject" Target="../embeddings/oleObject159.bin"/><Relationship Id="rId3" Type="http://schemas.openxmlformats.org/officeDocument/2006/relationships/oleObject" Target="../embeddings/oleObject154.bin"/><Relationship Id="rId7" Type="http://schemas.openxmlformats.org/officeDocument/2006/relationships/oleObject" Target="../embeddings/oleObject156.bin"/><Relationship Id="rId12" Type="http://schemas.openxmlformats.org/officeDocument/2006/relationships/image" Target="../media/image232.wmf"/><Relationship Id="rId17" Type="http://schemas.openxmlformats.org/officeDocument/2006/relationships/image" Target="../media/image237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35.png"/><Relationship Id="rId1" Type="http://schemas.openxmlformats.org/officeDocument/2006/relationships/vmlDrawing" Target="../drawings/vmlDrawing29.vml"/><Relationship Id="rId6" Type="http://schemas.openxmlformats.org/officeDocument/2006/relationships/image" Target="../media/image229.wmf"/><Relationship Id="rId11" Type="http://schemas.openxmlformats.org/officeDocument/2006/relationships/oleObject" Target="../embeddings/oleObject158.bin"/><Relationship Id="rId5" Type="http://schemas.openxmlformats.org/officeDocument/2006/relationships/oleObject" Target="../embeddings/oleObject155.bin"/><Relationship Id="rId15" Type="http://schemas.openxmlformats.org/officeDocument/2006/relationships/image" Target="../media/image234.emf"/><Relationship Id="rId10" Type="http://schemas.openxmlformats.org/officeDocument/2006/relationships/image" Target="../media/image231.wmf"/><Relationship Id="rId4" Type="http://schemas.openxmlformats.org/officeDocument/2006/relationships/image" Target="../media/image228.wmf"/><Relationship Id="rId9" Type="http://schemas.openxmlformats.org/officeDocument/2006/relationships/oleObject" Target="../embeddings/oleObject157.bin"/><Relationship Id="rId14" Type="http://schemas.openxmlformats.org/officeDocument/2006/relationships/image" Target="../media/image233.w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2200.png"/><Relationship Id="rId5" Type="http://schemas.openxmlformats.org/officeDocument/2006/relationships/image" Target="../media/image209.emf"/><Relationship Id="rId4" Type="http://schemas.openxmlformats.org/officeDocument/2006/relationships/oleObject" Target="../embeddings/oleObject160.bin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emf"/><Relationship Id="rId3" Type="http://schemas.openxmlformats.org/officeDocument/2006/relationships/oleObject" Target="../embeddings/oleObject161.bin"/><Relationship Id="rId7" Type="http://schemas.openxmlformats.org/officeDocument/2006/relationships/oleObject" Target="../embeddings/oleObject16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237.emf"/><Relationship Id="rId5" Type="http://schemas.openxmlformats.org/officeDocument/2006/relationships/oleObject" Target="../embeddings/oleObject162.bin"/><Relationship Id="rId10" Type="http://schemas.openxmlformats.org/officeDocument/2006/relationships/image" Target="../media/image239.emf"/><Relationship Id="rId4" Type="http://schemas.openxmlformats.org/officeDocument/2006/relationships/image" Target="../media/image236.emf"/><Relationship Id="rId9" Type="http://schemas.openxmlformats.org/officeDocument/2006/relationships/oleObject" Target="../embeddings/oleObject164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0.png"/><Relationship Id="rId7" Type="http://schemas.openxmlformats.org/officeDocument/2006/relationships/image" Target="../media/image2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emf"/><Relationship Id="rId3" Type="http://schemas.openxmlformats.org/officeDocument/2006/relationships/image" Target="../media/image241.emf"/><Relationship Id="rId7" Type="http://schemas.openxmlformats.org/officeDocument/2006/relationships/image" Target="../media/image245.emf"/><Relationship Id="rId2" Type="http://schemas.openxmlformats.org/officeDocument/2006/relationships/image" Target="../media/image24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4.emf"/><Relationship Id="rId5" Type="http://schemas.openxmlformats.org/officeDocument/2006/relationships/image" Target="../media/image243.emf"/><Relationship Id="rId4" Type="http://schemas.openxmlformats.org/officeDocument/2006/relationships/image" Target="../media/image242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oleObject" Target="../embeddings/oleObject12.bin"/><Relationship Id="rId18" Type="http://schemas.openxmlformats.org/officeDocument/2006/relationships/image" Target="../media/image15.wmf"/><Relationship Id="rId26" Type="http://schemas.openxmlformats.org/officeDocument/2006/relationships/image" Target="../media/image19.wmf"/><Relationship Id="rId3" Type="http://schemas.openxmlformats.org/officeDocument/2006/relationships/oleObject" Target="../embeddings/oleObject6.bin"/><Relationship Id="rId21" Type="http://schemas.openxmlformats.org/officeDocument/2006/relationships/oleObject" Target="../embeddings/oleObject16.bin"/><Relationship Id="rId7" Type="http://schemas.openxmlformats.org/officeDocument/2006/relationships/image" Target="../media/image10.wmf"/><Relationship Id="rId12" Type="http://schemas.openxmlformats.org/officeDocument/2006/relationships/image" Target="../media/image12.wmf"/><Relationship Id="rId17" Type="http://schemas.openxmlformats.org/officeDocument/2006/relationships/oleObject" Target="../embeddings/oleObject14.bin"/><Relationship Id="rId25" Type="http://schemas.openxmlformats.org/officeDocument/2006/relationships/oleObject" Target="../embeddings/oleObject1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4.wmf"/><Relationship Id="rId20" Type="http://schemas.openxmlformats.org/officeDocument/2006/relationships/image" Target="../media/image16.wmf"/><Relationship Id="rId29" Type="http://schemas.openxmlformats.org/officeDocument/2006/relationships/image" Target="../media/image17.png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11" Type="http://schemas.openxmlformats.org/officeDocument/2006/relationships/oleObject" Target="../embeddings/oleObject11.bin"/><Relationship Id="rId24" Type="http://schemas.openxmlformats.org/officeDocument/2006/relationships/image" Target="../media/image18.wmf"/><Relationship Id="rId5" Type="http://schemas.openxmlformats.org/officeDocument/2006/relationships/oleObject" Target="../embeddings/oleObject7.bin"/><Relationship Id="rId15" Type="http://schemas.openxmlformats.org/officeDocument/2006/relationships/oleObject" Target="../embeddings/oleObject13.bin"/><Relationship Id="rId23" Type="http://schemas.openxmlformats.org/officeDocument/2006/relationships/oleObject" Target="../embeddings/oleObject17.bin"/><Relationship Id="rId28" Type="http://schemas.openxmlformats.org/officeDocument/2006/relationships/image" Target="../media/image20.wmf"/><Relationship Id="rId10" Type="http://schemas.openxmlformats.org/officeDocument/2006/relationships/image" Target="../media/image11.wmf"/><Relationship Id="rId19" Type="http://schemas.openxmlformats.org/officeDocument/2006/relationships/oleObject" Target="../embeddings/oleObject15.bin"/><Relationship Id="rId4" Type="http://schemas.openxmlformats.org/officeDocument/2006/relationships/image" Target="../media/image9.wmf"/><Relationship Id="rId9" Type="http://schemas.openxmlformats.org/officeDocument/2006/relationships/oleObject" Target="../embeddings/oleObject10.bin"/><Relationship Id="rId14" Type="http://schemas.openxmlformats.org/officeDocument/2006/relationships/image" Target="../media/image13.wmf"/><Relationship Id="rId22" Type="http://schemas.openxmlformats.org/officeDocument/2006/relationships/image" Target="../media/image17.wmf"/><Relationship Id="rId27" Type="http://schemas.openxmlformats.org/officeDocument/2006/relationships/oleObject" Target="../embeddings/oleObject19.bin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241.png"/><Relationship Id="rId7" Type="http://schemas.openxmlformats.org/officeDocument/2006/relationships/image" Target="../media/image24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247.wmf"/><Relationship Id="rId5" Type="http://schemas.openxmlformats.org/officeDocument/2006/relationships/oleObject" Target="../embeddings/oleObject165.bin"/><Relationship Id="rId4" Type="http://schemas.openxmlformats.org/officeDocument/2006/relationships/image" Target="../media/image2420.png"/><Relationship Id="rId9" Type="http://schemas.openxmlformats.org/officeDocument/2006/relationships/image" Target="../media/image248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8.bin"/><Relationship Id="rId13" Type="http://schemas.openxmlformats.org/officeDocument/2006/relationships/image" Target="../media/image250.png"/><Relationship Id="rId3" Type="http://schemas.openxmlformats.org/officeDocument/2006/relationships/image" Target="../media/image2480.png"/><Relationship Id="rId7" Type="http://schemas.openxmlformats.org/officeDocument/2006/relationships/image" Target="../media/image250.wmf"/><Relationship Id="rId12" Type="http://schemas.openxmlformats.org/officeDocument/2006/relationships/image" Target="../media/image241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167.bin"/><Relationship Id="rId11" Type="http://schemas.openxmlformats.org/officeDocument/2006/relationships/image" Target="../media/image240.emf"/><Relationship Id="rId5" Type="http://schemas.openxmlformats.org/officeDocument/2006/relationships/image" Target="../media/image249.wmf"/><Relationship Id="rId10" Type="http://schemas.openxmlformats.org/officeDocument/2006/relationships/image" Target="../media/image251.emf"/><Relationship Id="rId4" Type="http://schemas.openxmlformats.org/officeDocument/2006/relationships/oleObject" Target="../embeddings/oleObject166.bin"/><Relationship Id="rId9" Type="http://schemas.openxmlformats.org/officeDocument/2006/relationships/image" Target="../media/image236.em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7.bin"/><Relationship Id="rId3" Type="http://schemas.openxmlformats.org/officeDocument/2006/relationships/oleObject" Target="../embeddings/oleObject169.bin"/><Relationship Id="rId7" Type="http://schemas.openxmlformats.org/officeDocument/2006/relationships/image" Target="../media/image24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166.bin"/><Relationship Id="rId5" Type="http://schemas.openxmlformats.org/officeDocument/2006/relationships/image" Target="../media/image252.png"/><Relationship Id="rId4" Type="http://schemas.openxmlformats.org/officeDocument/2006/relationships/image" Target="../media/image236.emf"/><Relationship Id="rId9" Type="http://schemas.openxmlformats.org/officeDocument/2006/relationships/image" Target="../media/image250.wmf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75.bin"/><Relationship Id="rId18" Type="http://schemas.openxmlformats.org/officeDocument/2006/relationships/image" Target="../media/image259.wmf"/><Relationship Id="rId26" Type="http://schemas.openxmlformats.org/officeDocument/2006/relationships/image" Target="../media/image263.emf"/><Relationship Id="rId21" Type="http://schemas.openxmlformats.org/officeDocument/2006/relationships/oleObject" Target="../embeddings/oleObject179.bin"/><Relationship Id="rId34" Type="http://schemas.openxmlformats.org/officeDocument/2006/relationships/image" Target="../media/image267.png"/><Relationship Id="rId7" Type="http://schemas.openxmlformats.org/officeDocument/2006/relationships/oleObject" Target="../embeddings/oleObject172.bin"/><Relationship Id="rId12" Type="http://schemas.openxmlformats.org/officeDocument/2006/relationships/image" Target="../media/image256.emf"/><Relationship Id="rId17" Type="http://schemas.openxmlformats.org/officeDocument/2006/relationships/oleObject" Target="../embeddings/oleObject177.bin"/><Relationship Id="rId25" Type="http://schemas.openxmlformats.org/officeDocument/2006/relationships/oleObject" Target="../embeddings/oleObject181.bin"/><Relationship Id="rId33" Type="http://schemas.openxmlformats.org/officeDocument/2006/relationships/image" Target="../media/image265.wmf"/><Relationship Id="rId38" Type="http://schemas.openxmlformats.org/officeDocument/2006/relationships/image" Target="../media/image266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58.emf"/><Relationship Id="rId20" Type="http://schemas.openxmlformats.org/officeDocument/2006/relationships/image" Target="../media/image260.emf"/><Relationship Id="rId29" Type="http://schemas.openxmlformats.org/officeDocument/2006/relationships/image" Target="../media/image266.png"/><Relationship Id="rId1" Type="http://schemas.openxmlformats.org/officeDocument/2006/relationships/vmlDrawing" Target="../drawings/vmlDrawing35.vml"/><Relationship Id="rId6" Type="http://schemas.openxmlformats.org/officeDocument/2006/relationships/image" Target="../media/image254.wmf"/><Relationship Id="rId11" Type="http://schemas.openxmlformats.org/officeDocument/2006/relationships/oleObject" Target="../embeddings/oleObject174.bin"/><Relationship Id="rId24" Type="http://schemas.openxmlformats.org/officeDocument/2006/relationships/image" Target="../media/image262.emf"/><Relationship Id="rId32" Type="http://schemas.openxmlformats.org/officeDocument/2006/relationships/oleObject" Target="../embeddings/oleObject183.bin"/><Relationship Id="rId37" Type="http://schemas.openxmlformats.org/officeDocument/2006/relationships/oleObject" Target="../embeddings/oleObject184.bin"/><Relationship Id="rId5" Type="http://schemas.openxmlformats.org/officeDocument/2006/relationships/oleObject" Target="../embeddings/oleObject171.bin"/><Relationship Id="rId15" Type="http://schemas.openxmlformats.org/officeDocument/2006/relationships/oleObject" Target="../embeddings/oleObject176.bin"/><Relationship Id="rId23" Type="http://schemas.openxmlformats.org/officeDocument/2006/relationships/oleObject" Target="../embeddings/oleObject180.bin"/><Relationship Id="rId28" Type="http://schemas.openxmlformats.org/officeDocument/2006/relationships/image" Target="../media/image264.emf"/><Relationship Id="rId36" Type="http://schemas.openxmlformats.org/officeDocument/2006/relationships/image" Target="../media/image266.wmf"/><Relationship Id="rId10" Type="http://schemas.openxmlformats.org/officeDocument/2006/relationships/image" Target="../media/image255.wmf"/><Relationship Id="rId19" Type="http://schemas.openxmlformats.org/officeDocument/2006/relationships/oleObject" Target="../embeddings/oleObject178.bin"/><Relationship Id="rId31" Type="http://schemas.openxmlformats.org/officeDocument/2006/relationships/image" Target="../media/image265.wmf"/><Relationship Id="rId4" Type="http://schemas.openxmlformats.org/officeDocument/2006/relationships/image" Target="../media/image253.wmf"/><Relationship Id="rId9" Type="http://schemas.openxmlformats.org/officeDocument/2006/relationships/oleObject" Target="../embeddings/oleObject173.bin"/><Relationship Id="rId14" Type="http://schemas.openxmlformats.org/officeDocument/2006/relationships/image" Target="../media/image257.wmf"/><Relationship Id="rId22" Type="http://schemas.openxmlformats.org/officeDocument/2006/relationships/image" Target="../media/image261.emf"/><Relationship Id="rId27" Type="http://schemas.openxmlformats.org/officeDocument/2006/relationships/oleObject" Target="../embeddings/oleObject182.bin"/><Relationship Id="rId30" Type="http://schemas.openxmlformats.org/officeDocument/2006/relationships/oleObject" Target="../embeddings/oleObject183.bin"/><Relationship Id="rId35" Type="http://schemas.openxmlformats.org/officeDocument/2006/relationships/oleObject" Target="../embeddings/oleObject184.bin"/><Relationship Id="rId8" Type="http://schemas.openxmlformats.org/officeDocument/2006/relationships/image" Target="../media/image236.emf"/><Relationship Id="rId3" Type="http://schemas.openxmlformats.org/officeDocument/2006/relationships/oleObject" Target="../embeddings/oleObject170.bin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7.bin"/><Relationship Id="rId13" Type="http://schemas.openxmlformats.org/officeDocument/2006/relationships/image" Target="../media/image273.wmf"/><Relationship Id="rId18" Type="http://schemas.openxmlformats.org/officeDocument/2006/relationships/oleObject" Target="../embeddings/oleObject190.bin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70.wmf"/><Relationship Id="rId12" Type="http://schemas.openxmlformats.org/officeDocument/2006/relationships/oleObject" Target="../embeddings/oleObject189.bin"/><Relationship Id="rId17" Type="http://schemas.openxmlformats.org/officeDocument/2006/relationships/image" Target="../media/image250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67.bin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186.bin"/><Relationship Id="rId11" Type="http://schemas.openxmlformats.org/officeDocument/2006/relationships/image" Target="../media/image272.wmf"/><Relationship Id="rId5" Type="http://schemas.openxmlformats.org/officeDocument/2006/relationships/image" Target="../media/image267.wmf"/><Relationship Id="rId15" Type="http://schemas.openxmlformats.org/officeDocument/2006/relationships/image" Target="../media/image249.wmf"/><Relationship Id="rId10" Type="http://schemas.openxmlformats.org/officeDocument/2006/relationships/oleObject" Target="../embeddings/oleObject188.bin"/><Relationship Id="rId19" Type="http://schemas.openxmlformats.org/officeDocument/2006/relationships/image" Target="../media/image274.wmf"/><Relationship Id="rId4" Type="http://schemas.openxmlformats.org/officeDocument/2006/relationships/oleObject" Target="../embeddings/oleObject185.bin"/><Relationship Id="rId9" Type="http://schemas.openxmlformats.org/officeDocument/2006/relationships/image" Target="../media/image271.wmf"/><Relationship Id="rId14" Type="http://schemas.openxmlformats.org/officeDocument/2006/relationships/oleObject" Target="../embeddings/oleObject166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emf"/><Relationship Id="rId7" Type="http://schemas.openxmlformats.org/officeDocument/2006/relationships/image" Target="../media/image27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192.bin"/><Relationship Id="rId5" Type="http://schemas.openxmlformats.org/officeDocument/2006/relationships/image" Target="../media/image275.emf"/><Relationship Id="rId4" Type="http://schemas.openxmlformats.org/officeDocument/2006/relationships/oleObject" Target="../embeddings/oleObject191.bin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4.bin"/><Relationship Id="rId3" Type="http://schemas.openxmlformats.org/officeDocument/2006/relationships/image" Target="../media/image282.png"/><Relationship Id="rId7" Type="http://schemas.openxmlformats.org/officeDocument/2006/relationships/image" Target="../media/image27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193.bin"/><Relationship Id="rId11" Type="http://schemas.openxmlformats.org/officeDocument/2006/relationships/image" Target="../media/image280.emf"/><Relationship Id="rId5" Type="http://schemas.openxmlformats.org/officeDocument/2006/relationships/image" Target="../media/image278.wmf"/><Relationship Id="rId10" Type="http://schemas.openxmlformats.org/officeDocument/2006/relationships/oleObject" Target="../embeddings/oleObject196.bin"/><Relationship Id="rId4" Type="http://schemas.openxmlformats.org/officeDocument/2006/relationships/oleObject" Target="../embeddings/oleObject193.bin"/><Relationship Id="rId9" Type="http://schemas.openxmlformats.org/officeDocument/2006/relationships/image" Target="../media/image279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7" Type="http://schemas.openxmlformats.org/officeDocument/2006/relationships/image" Target="../media/image287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6.png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2.png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13" Type="http://schemas.openxmlformats.org/officeDocument/2006/relationships/oleObject" Target="../embeddings/oleObject25.bin"/><Relationship Id="rId18" Type="http://schemas.openxmlformats.org/officeDocument/2006/relationships/oleObject" Target="../embeddings/oleObject28.bin"/><Relationship Id="rId3" Type="http://schemas.openxmlformats.org/officeDocument/2006/relationships/oleObject" Target="../embeddings/oleObject20.bin"/><Relationship Id="rId21" Type="http://schemas.openxmlformats.org/officeDocument/2006/relationships/image" Target="../media/image29.wmf"/><Relationship Id="rId7" Type="http://schemas.openxmlformats.org/officeDocument/2006/relationships/oleObject" Target="../embeddings/oleObject22.bin"/><Relationship Id="rId12" Type="http://schemas.openxmlformats.org/officeDocument/2006/relationships/image" Target="../media/image25.wmf"/><Relationship Id="rId17" Type="http://schemas.openxmlformats.org/officeDocument/2006/relationships/oleObject" Target="../embeddings/oleObject2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7.wmf"/><Relationship Id="rId20" Type="http://schemas.openxmlformats.org/officeDocument/2006/relationships/oleObject" Target="../embeddings/oleObject29.bin"/><Relationship Id="rId1" Type="http://schemas.openxmlformats.org/officeDocument/2006/relationships/vmlDrawing" Target="../drawings/vmlDrawing4.vml"/><Relationship Id="rId6" Type="http://schemas.openxmlformats.org/officeDocument/2006/relationships/image" Target="../media/image22.wmf"/><Relationship Id="rId11" Type="http://schemas.openxmlformats.org/officeDocument/2006/relationships/oleObject" Target="../embeddings/oleObject24.bin"/><Relationship Id="rId5" Type="http://schemas.openxmlformats.org/officeDocument/2006/relationships/oleObject" Target="../embeddings/oleObject21.bin"/><Relationship Id="rId15" Type="http://schemas.openxmlformats.org/officeDocument/2006/relationships/oleObject" Target="../embeddings/oleObject26.bin"/><Relationship Id="rId10" Type="http://schemas.openxmlformats.org/officeDocument/2006/relationships/image" Target="../media/image24.wmf"/><Relationship Id="rId19" Type="http://schemas.openxmlformats.org/officeDocument/2006/relationships/image" Target="../media/image28.wmf"/><Relationship Id="rId4" Type="http://schemas.openxmlformats.org/officeDocument/2006/relationships/image" Target="../media/image21.wmf"/><Relationship Id="rId9" Type="http://schemas.openxmlformats.org/officeDocument/2006/relationships/oleObject" Target="../embeddings/oleObject23.bin"/><Relationship Id="rId14" Type="http://schemas.openxmlformats.org/officeDocument/2006/relationships/image" Target="../media/image26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oleObject" Target="../embeddings/oleObject30.bin"/><Relationship Id="rId7" Type="http://schemas.openxmlformats.org/officeDocument/2006/relationships/oleObject" Target="../embeddings/oleObject32.bin"/><Relationship Id="rId12" Type="http://schemas.openxmlformats.org/officeDocument/2006/relationships/oleObject" Target="../embeddings/oleObject3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1.wmf"/><Relationship Id="rId11" Type="http://schemas.openxmlformats.org/officeDocument/2006/relationships/oleObject" Target="../embeddings/oleObject34.bin"/><Relationship Id="rId5" Type="http://schemas.openxmlformats.org/officeDocument/2006/relationships/oleObject" Target="../embeddings/oleObject31.bin"/><Relationship Id="rId10" Type="http://schemas.openxmlformats.org/officeDocument/2006/relationships/image" Target="../media/image22.wmf"/><Relationship Id="rId4" Type="http://schemas.openxmlformats.org/officeDocument/2006/relationships/image" Target="../media/image30.wmf"/><Relationship Id="rId9" Type="http://schemas.openxmlformats.org/officeDocument/2006/relationships/oleObject" Target="../embeddings/oleObject3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27"/>
          <p:cNvSpPr>
            <a:spLocks noChangeArrowheads="1"/>
          </p:cNvSpPr>
          <p:nvPr/>
        </p:nvSpPr>
        <p:spPr bwMode="auto">
          <a:xfrm>
            <a:off x="2636839" y="700088"/>
            <a:ext cx="69119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CC3300"/>
                </a:solidFill>
              </a:rPr>
              <a:t>第五章  函数逼近</a:t>
            </a:r>
          </a:p>
        </p:txBody>
      </p:sp>
      <p:sp>
        <p:nvSpPr>
          <p:cNvPr id="3075" name="Text Box 1028"/>
          <p:cNvSpPr txBox="1">
            <a:spLocks noChangeArrowheads="1"/>
          </p:cNvSpPr>
          <p:nvPr/>
        </p:nvSpPr>
        <p:spPr bwMode="auto">
          <a:xfrm>
            <a:off x="2855913" y="1700214"/>
            <a:ext cx="4533900" cy="1492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en-US" altLang="zh-CN" sz="2500" b="1" dirty="0">
                <a:solidFill>
                  <a:srgbClr val="002060"/>
                </a:solidFill>
              </a:rPr>
              <a:t>5. 1  </a:t>
            </a:r>
            <a:r>
              <a:rPr lang="zh-CN" altLang="zh-CN" sz="2500" b="1" dirty="0">
                <a:solidFill>
                  <a:srgbClr val="002060"/>
                </a:solidFill>
                <a:latin typeface="宋体" panose="02010600030101010101" pitchFamily="2" charset="-122"/>
              </a:rPr>
              <a:t>最佳一致逼近</a:t>
            </a:r>
            <a:endParaRPr lang="en-US" altLang="zh-CN" sz="2500" b="1" dirty="0">
              <a:solidFill>
                <a:srgbClr val="00206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en-US" altLang="zh-CN" sz="2500" b="1" dirty="0">
                <a:solidFill>
                  <a:srgbClr val="002060"/>
                </a:solidFill>
                <a:latin typeface="宋体" panose="02010600030101010101" pitchFamily="2" charset="-122"/>
              </a:rPr>
              <a:t>5.2 </a:t>
            </a:r>
            <a:r>
              <a:rPr lang="zh-CN" altLang="zh-CN" sz="2500" b="1" dirty="0">
                <a:solidFill>
                  <a:srgbClr val="002060"/>
                </a:solidFill>
                <a:latin typeface="宋体" panose="02010600030101010101" pitchFamily="2" charset="-122"/>
              </a:rPr>
              <a:t>最佳</a:t>
            </a:r>
            <a:r>
              <a:rPr lang="zh-CN" altLang="en-US" sz="2500" b="1" dirty="0">
                <a:solidFill>
                  <a:srgbClr val="002060"/>
                </a:solidFill>
                <a:latin typeface="宋体" panose="02010600030101010101" pitchFamily="2" charset="-122"/>
              </a:rPr>
              <a:t>平方</a:t>
            </a:r>
            <a:r>
              <a:rPr lang="zh-CN" altLang="zh-CN" sz="2500" b="1" dirty="0">
                <a:solidFill>
                  <a:srgbClr val="002060"/>
                </a:solidFill>
                <a:latin typeface="宋体" panose="02010600030101010101" pitchFamily="2" charset="-122"/>
              </a:rPr>
              <a:t>逼近</a:t>
            </a:r>
            <a:endParaRPr lang="en-US" altLang="zh-CN" sz="2500" b="1" dirty="0">
              <a:solidFill>
                <a:srgbClr val="002060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53792" y="324007"/>
            <a:ext cx="45961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2060"/>
                </a:solidFill>
              </a:rPr>
              <a:t>求最佳一致逼近多项式</a:t>
            </a:r>
            <a:r>
              <a:rPr lang="zh-CN" altLang="en-US" sz="2800" dirty="0"/>
              <a:t>：</a:t>
            </a:r>
            <a:endParaRPr lang="en-US" altLang="zh-CN" sz="2800" dirty="0"/>
          </a:p>
          <a:p>
            <a:r>
              <a:rPr lang="zh-CN" altLang="en-US" sz="2800" dirty="0"/>
              <a:t>（</a:t>
            </a:r>
            <a:r>
              <a:rPr lang="en-US" altLang="zh-CN" sz="2800" dirty="0"/>
              <a:t>n=0</a:t>
            </a:r>
            <a:r>
              <a:rPr lang="zh-CN" altLang="en-US" sz="2800" dirty="0"/>
              <a:t>的情形）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2927648" y="1424971"/>
                <a:ext cx="50924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设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（</m:t>
                    </m:r>
                  </m:oMath>
                </a14:m>
                <a:r>
                  <a:rPr lang="zh-CN" altLang="en-US" dirty="0"/>
                  <a:t>常数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）</a:t>
                </a: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1424971"/>
                <a:ext cx="5092484" cy="461665"/>
              </a:xfrm>
              <a:prstGeom prst="rect">
                <a:avLst/>
              </a:prstGeom>
              <a:blipFill>
                <a:blip r:embed="rId2"/>
                <a:stretch>
                  <a:fillRect l="-957" t="-14667" r="-837" b="-3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3431704" y="2132857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有两个偏差点，一正一负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223793" y="2852937"/>
                <a:ext cx="3542829" cy="7788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dirty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altLang="zh-CN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𝑚𝑎𝑥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num>
                        <m:den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793" y="2852937"/>
                <a:ext cx="3542829" cy="7788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2050286" y="3920521"/>
            <a:ext cx="4896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寻找</a:t>
            </a:r>
            <a:r>
              <a:rPr lang="en-US" altLang="zh-CN" dirty="0"/>
              <a:t>max</a:t>
            </a:r>
            <a:r>
              <a:rPr lang="zh-CN" altLang="en-US" dirty="0"/>
              <a:t>和</a:t>
            </a:r>
            <a:r>
              <a:rPr lang="en-US" altLang="zh-CN" dirty="0"/>
              <a:t>min: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/>
              <a:t>|f’(x)|=0  </a:t>
            </a:r>
            <a:r>
              <a:rPr lang="zh-CN" altLang="en-US" dirty="0"/>
              <a:t>找极值点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边界点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以上进行比较找到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303912" y="60189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solidFill>
                  <a:srgbClr val="7030A0"/>
                </a:solidFill>
              </a:rPr>
              <a:t>一阶导连续</a:t>
            </a:r>
          </a:p>
        </p:txBody>
      </p:sp>
      <p:cxnSp>
        <p:nvCxnSpPr>
          <p:cNvPr id="10" name="直接箭头连接符 9"/>
          <p:cNvCxnSpPr>
            <a:stCxn id="7" idx="1"/>
          </p:cNvCxnSpPr>
          <p:nvPr/>
        </p:nvCxnSpPr>
        <p:spPr bwMode="auto">
          <a:xfrm flipH="1">
            <a:off x="4609830" y="786560"/>
            <a:ext cx="694082" cy="71789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6531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5"/>
          <p:cNvGraphicFramePr>
            <a:graphicFrameLocks noChangeAspect="1"/>
          </p:cNvGraphicFramePr>
          <p:nvPr/>
        </p:nvGraphicFramePr>
        <p:xfrm>
          <a:off x="3592513" y="214314"/>
          <a:ext cx="2252662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5" name="Equation" r:id="rId4" imgW="16459200" imgH="4391025" progId="Equation.DSMT4">
                  <p:embed/>
                </p:oleObj>
              </mc:Choice>
              <mc:Fallback>
                <p:oleObj name="Equation" r:id="rId4" imgW="16459200" imgH="4391025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2513" y="214314"/>
                        <a:ext cx="2252662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45"/>
          <p:cNvGrpSpPr>
            <a:grpSpLocks/>
          </p:cNvGrpSpPr>
          <p:nvPr/>
        </p:nvGrpSpPr>
        <p:grpSpPr bwMode="auto">
          <a:xfrm>
            <a:off x="1206137" y="967583"/>
            <a:ext cx="8188325" cy="1789112"/>
            <a:chOff x="457200" y="957411"/>
            <a:chExt cx="8188325" cy="1788964"/>
          </a:xfrm>
        </p:grpSpPr>
        <p:sp>
          <p:nvSpPr>
            <p:cNvPr id="9252" name="Rectangle 6"/>
            <p:cNvSpPr>
              <a:spLocks noChangeArrowheads="1"/>
            </p:cNvSpPr>
            <p:nvPr/>
          </p:nvSpPr>
          <p:spPr bwMode="auto">
            <a:xfrm>
              <a:off x="457200" y="957411"/>
              <a:ext cx="24384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tabLst>
                  <a:tab pos="228600" algn="l"/>
                </a:tabLs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tabLst>
                  <a:tab pos="228600" algn="l"/>
                </a:tabLs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tabLst>
                  <a:tab pos="228600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tabLst>
                  <a:tab pos="228600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228600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228600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228600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228600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rPr>
                <a:t>1</a:t>
              </a:r>
              <a:r>
                <a:rPr lang="zh-CN" altLang="en-US" sz="2400" b="1"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rPr>
                <a:t>、推导过程</a:t>
              </a:r>
            </a:p>
          </p:txBody>
        </p:sp>
        <p:sp>
          <p:nvSpPr>
            <p:cNvPr id="9253" name="Rectangle 7"/>
            <p:cNvSpPr>
              <a:spLocks noChangeArrowheads="1"/>
            </p:cNvSpPr>
            <p:nvPr/>
          </p:nvSpPr>
          <p:spPr bwMode="auto">
            <a:xfrm>
              <a:off x="914400" y="1612275"/>
              <a:ext cx="569387" cy="461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设</a:t>
              </a:r>
              <a:r>
                <a:rPr lang="zh-CN" altLang="en-US" sz="2400">
                  <a:solidFill>
                    <a:srgbClr val="000066"/>
                  </a:solidFill>
                </a:rPr>
                <a:t> </a:t>
              </a:r>
            </a:p>
          </p:txBody>
        </p:sp>
        <p:graphicFrame>
          <p:nvGraphicFramePr>
            <p:cNvPr id="9254" name="Object 9"/>
            <p:cNvGraphicFramePr>
              <a:graphicFrameLocks noChangeAspect="1"/>
            </p:cNvGraphicFramePr>
            <p:nvPr/>
          </p:nvGraphicFramePr>
          <p:xfrm>
            <a:off x="1600200" y="1614488"/>
            <a:ext cx="2133600" cy="498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36" name="Equation" r:id="rId6" imgW="17554575" imgH="4391025" progId="Equation.DSMT4">
                    <p:embed/>
                  </p:oleObj>
                </mc:Choice>
                <mc:Fallback>
                  <p:oleObj name="Equation" r:id="rId6" imgW="17554575" imgH="4391025" progId="Equation.DSMT4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00200" y="1614488"/>
                          <a:ext cx="2133600" cy="4984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55" name="Rectangle 10"/>
            <p:cNvSpPr>
              <a:spLocks noChangeArrowheads="1"/>
            </p:cNvSpPr>
            <p:nvPr/>
          </p:nvSpPr>
          <p:spPr bwMode="auto">
            <a:xfrm>
              <a:off x="3733800" y="1612275"/>
              <a:ext cx="877163" cy="461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dirty="0"/>
                <a:t>，且</a:t>
              </a:r>
              <a:r>
                <a:rPr lang="zh-CN" altLang="en-US" sz="2400" dirty="0">
                  <a:solidFill>
                    <a:srgbClr val="000066"/>
                  </a:solidFill>
                </a:rPr>
                <a:t> </a:t>
              </a:r>
            </a:p>
          </p:txBody>
        </p:sp>
        <p:graphicFrame>
          <p:nvGraphicFramePr>
            <p:cNvPr id="9256" name="Object 11"/>
            <p:cNvGraphicFramePr>
              <a:graphicFrameLocks noChangeAspect="1"/>
            </p:cNvGraphicFramePr>
            <p:nvPr/>
          </p:nvGraphicFramePr>
          <p:xfrm>
            <a:off x="4495800" y="1614488"/>
            <a:ext cx="838200" cy="488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37" name="Equation" r:id="rId8" imgW="7239000" imgH="4391025" progId="Equation.DSMT4">
                    <p:embed/>
                  </p:oleObj>
                </mc:Choice>
                <mc:Fallback>
                  <p:oleObj name="Equation" r:id="rId8" imgW="7239000" imgH="4391025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95800" y="1614488"/>
                          <a:ext cx="838200" cy="4889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57" name="Rectangle 12"/>
            <p:cNvSpPr>
              <a:spLocks noChangeArrowheads="1"/>
            </p:cNvSpPr>
            <p:nvPr/>
          </p:nvSpPr>
          <p:spPr bwMode="auto">
            <a:xfrm>
              <a:off x="5257800" y="1612275"/>
              <a:ext cx="569387" cy="461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在 </a:t>
              </a:r>
            </a:p>
          </p:txBody>
        </p:sp>
        <p:graphicFrame>
          <p:nvGraphicFramePr>
            <p:cNvPr id="9258" name="Object 13"/>
            <p:cNvGraphicFramePr>
              <a:graphicFrameLocks noChangeAspect="1"/>
            </p:cNvGraphicFramePr>
            <p:nvPr/>
          </p:nvGraphicFramePr>
          <p:xfrm>
            <a:off x="5715000" y="1614488"/>
            <a:ext cx="717550" cy="495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38" name="Equation" r:id="rId10" imgW="6362700" imgH="4391025" progId="Equation.DSMT4">
                    <p:embed/>
                  </p:oleObj>
                </mc:Choice>
                <mc:Fallback>
                  <p:oleObj name="Equation" r:id="rId10" imgW="6362700" imgH="4391025" progId="Equation.DSMT4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15000" y="1614488"/>
                          <a:ext cx="717550" cy="495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59" name="Rectangle 14"/>
            <p:cNvSpPr>
              <a:spLocks noChangeArrowheads="1"/>
            </p:cNvSpPr>
            <p:nvPr/>
          </p:nvSpPr>
          <p:spPr bwMode="auto">
            <a:xfrm>
              <a:off x="6400800" y="1614488"/>
              <a:ext cx="18700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dirty="0"/>
                <a:t>内不变号， </a:t>
              </a:r>
            </a:p>
          </p:txBody>
        </p:sp>
        <p:sp>
          <p:nvSpPr>
            <p:cNvPr id="9260" name="Rectangle 40"/>
            <p:cNvSpPr>
              <a:spLocks noChangeArrowheads="1"/>
            </p:cNvSpPr>
            <p:nvPr/>
          </p:nvSpPr>
          <p:spPr bwMode="auto">
            <a:xfrm>
              <a:off x="7848600" y="1614488"/>
              <a:ext cx="79692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要求</a:t>
              </a:r>
            </a:p>
          </p:txBody>
        </p:sp>
        <p:graphicFrame>
          <p:nvGraphicFramePr>
            <p:cNvPr id="9261" name="Object 41"/>
            <p:cNvGraphicFramePr>
              <a:graphicFrameLocks noChangeAspect="1"/>
            </p:cNvGraphicFramePr>
            <p:nvPr/>
          </p:nvGraphicFramePr>
          <p:xfrm>
            <a:off x="457200" y="2224088"/>
            <a:ext cx="717550" cy="495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39" name="Equation" r:id="rId12" imgW="6362700" imgH="4391025" progId="Equation.DSMT4">
                    <p:embed/>
                  </p:oleObj>
                </mc:Choice>
                <mc:Fallback>
                  <p:oleObj name="Equation" r:id="rId12" imgW="6362700" imgH="4391025" progId="Equation.DSMT4">
                    <p:embed/>
                    <p:pic>
                      <p:nvPicPr>
                        <p:cNvPr id="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200" y="2224088"/>
                          <a:ext cx="717550" cy="495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62" name="Rectangle 42"/>
            <p:cNvSpPr>
              <a:spLocks noChangeArrowheads="1"/>
            </p:cNvSpPr>
            <p:nvPr/>
          </p:nvSpPr>
          <p:spPr bwMode="auto">
            <a:xfrm>
              <a:off x="1066800" y="2221875"/>
              <a:ext cx="569387" cy="461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在 </a:t>
              </a:r>
            </a:p>
          </p:txBody>
        </p:sp>
        <p:graphicFrame>
          <p:nvGraphicFramePr>
            <p:cNvPr id="9263" name="Object 43"/>
            <p:cNvGraphicFramePr>
              <a:graphicFrameLocks noChangeAspect="1"/>
            </p:cNvGraphicFramePr>
            <p:nvPr/>
          </p:nvGraphicFramePr>
          <p:xfrm>
            <a:off x="1524000" y="2224088"/>
            <a:ext cx="711200" cy="508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40" name="Equation" r:id="rId14" imgW="6143625" imgH="4391025" progId="Equation.DSMT4">
                    <p:embed/>
                  </p:oleObj>
                </mc:Choice>
                <mc:Fallback>
                  <p:oleObj name="Equation" r:id="rId14" imgW="6143625" imgH="4391025" progId="Equation.DSMT4">
                    <p:embed/>
                    <p:pic>
                      <p:nvPicPr>
                        <p:cNvPr id="0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0" y="2224088"/>
                          <a:ext cx="711200" cy="508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64" name="Rectangle 44"/>
            <p:cNvSpPr>
              <a:spLocks noChangeArrowheads="1"/>
            </p:cNvSpPr>
            <p:nvPr/>
          </p:nvSpPr>
          <p:spPr bwMode="auto">
            <a:xfrm>
              <a:off x="2209800" y="2224088"/>
              <a:ext cx="42989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上的一次最佳一致逼近多项式 </a:t>
              </a:r>
            </a:p>
          </p:txBody>
        </p:sp>
        <p:graphicFrame>
          <p:nvGraphicFramePr>
            <p:cNvPr id="9265" name="Object 45"/>
            <p:cNvGraphicFramePr>
              <a:graphicFrameLocks noChangeAspect="1"/>
            </p:cNvGraphicFramePr>
            <p:nvPr/>
          </p:nvGraphicFramePr>
          <p:xfrm>
            <a:off x="6353175" y="2209800"/>
            <a:ext cx="2227263" cy="536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41" name="Equation" r:id="rId16" imgW="16678275" imgH="4391025" progId="Equation.DSMT4">
                    <p:embed/>
                  </p:oleObj>
                </mc:Choice>
                <mc:Fallback>
                  <p:oleObj name="Equation" r:id="rId16" imgW="16678275" imgH="4391025" progId="Equation.DSMT4">
                    <p:embed/>
                    <p:pic>
                      <p:nvPicPr>
                        <p:cNvPr id="0" name="Object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53175" y="2209800"/>
                          <a:ext cx="2227263" cy="5365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组合 46"/>
          <p:cNvGrpSpPr>
            <a:grpSpLocks/>
          </p:cNvGrpSpPr>
          <p:nvPr/>
        </p:nvGrpSpPr>
        <p:grpSpPr bwMode="auto">
          <a:xfrm>
            <a:off x="1256782" y="2884961"/>
            <a:ext cx="8305800" cy="1241425"/>
            <a:chOff x="609600" y="2887663"/>
            <a:chExt cx="8305800" cy="1241425"/>
          </a:xfrm>
        </p:grpSpPr>
        <p:sp>
          <p:nvSpPr>
            <p:cNvPr id="9245" name="Text Box 47"/>
            <p:cNvSpPr txBox="1">
              <a:spLocks noChangeArrowheads="1"/>
            </p:cNvSpPr>
            <p:nvPr/>
          </p:nvSpPr>
          <p:spPr bwMode="auto">
            <a:xfrm>
              <a:off x="609600" y="2909888"/>
              <a:ext cx="2057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推论</a:t>
              </a:r>
              <a:r>
                <a:rPr lang="en-US" altLang="zh-CN" sz="2400"/>
                <a:t>1:</a:t>
              </a:r>
              <a:endParaRPr lang="zh-CN" altLang="en-US" sz="2400"/>
            </a:p>
          </p:txBody>
        </p:sp>
        <p:graphicFrame>
          <p:nvGraphicFramePr>
            <p:cNvPr id="9246" name="Object 50"/>
            <p:cNvGraphicFramePr>
              <a:graphicFrameLocks noChangeAspect="1"/>
            </p:cNvGraphicFramePr>
            <p:nvPr/>
          </p:nvGraphicFramePr>
          <p:xfrm>
            <a:off x="2133600" y="2897188"/>
            <a:ext cx="1905000" cy="527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42" name="Equation" r:id="rId18" imgW="14478000" imgH="4391025" progId="Equation.DSMT4">
                    <p:embed/>
                  </p:oleObj>
                </mc:Choice>
                <mc:Fallback>
                  <p:oleObj name="Equation" r:id="rId18" imgW="14478000" imgH="4391025" progId="Equation.DSMT4">
                    <p:embed/>
                    <p:pic>
                      <p:nvPicPr>
                        <p:cNvPr id="0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33600" y="2897188"/>
                          <a:ext cx="1905000" cy="527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47" name="Rectangle 51"/>
            <p:cNvSpPr>
              <a:spLocks noChangeArrowheads="1"/>
            </p:cNvSpPr>
            <p:nvPr/>
          </p:nvSpPr>
          <p:spPr bwMode="auto">
            <a:xfrm>
              <a:off x="4038600" y="2907656"/>
              <a:ext cx="56938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在 </a:t>
              </a:r>
            </a:p>
          </p:txBody>
        </p:sp>
        <p:graphicFrame>
          <p:nvGraphicFramePr>
            <p:cNvPr id="9248" name="Object 52"/>
            <p:cNvGraphicFramePr>
              <a:graphicFrameLocks noChangeAspect="1"/>
            </p:cNvGraphicFramePr>
            <p:nvPr/>
          </p:nvGraphicFramePr>
          <p:xfrm>
            <a:off x="4495800" y="2887663"/>
            <a:ext cx="685800" cy="4905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43" name="Equation" r:id="rId20" imgW="6143625" imgH="4391025" progId="Equation.DSMT4">
                    <p:embed/>
                  </p:oleObj>
                </mc:Choice>
                <mc:Fallback>
                  <p:oleObj name="Equation" r:id="rId20" imgW="6143625" imgH="4391025" progId="Equation.DSMT4">
                    <p:embed/>
                    <p:pic>
                      <p:nvPicPr>
                        <p:cNvPr id="0" name="Object 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95800" y="2887663"/>
                          <a:ext cx="685800" cy="4905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49" name="Rectangle 53"/>
            <p:cNvSpPr>
              <a:spLocks noChangeArrowheads="1"/>
            </p:cNvSpPr>
            <p:nvPr/>
          </p:nvSpPr>
          <p:spPr bwMode="auto">
            <a:xfrm>
              <a:off x="5105400" y="2909888"/>
              <a:ext cx="38100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上恰好有</a:t>
              </a:r>
              <a:r>
                <a:rPr lang="en-US" altLang="zh-CN" sz="2400"/>
                <a:t>3</a:t>
              </a:r>
              <a:r>
                <a:rPr lang="zh-CN" altLang="en-US" sz="2400"/>
                <a:t>个交错点，</a:t>
              </a:r>
            </a:p>
          </p:txBody>
        </p:sp>
        <p:sp>
          <p:nvSpPr>
            <p:cNvPr id="9250" name="Text Box 54"/>
            <p:cNvSpPr txBox="1">
              <a:spLocks noChangeArrowheads="1"/>
            </p:cNvSpPr>
            <p:nvPr/>
          </p:nvSpPr>
          <p:spPr bwMode="auto">
            <a:xfrm>
              <a:off x="838200" y="3629025"/>
              <a:ext cx="2057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设为</a:t>
              </a:r>
            </a:p>
          </p:txBody>
        </p:sp>
        <p:graphicFrame>
          <p:nvGraphicFramePr>
            <p:cNvPr id="9251" name="Object 55"/>
            <p:cNvGraphicFramePr>
              <a:graphicFrameLocks noChangeAspect="1"/>
            </p:cNvGraphicFramePr>
            <p:nvPr/>
          </p:nvGraphicFramePr>
          <p:xfrm>
            <a:off x="1612900" y="3614738"/>
            <a:ext cx="1128713" cy="514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44" name="Equation" r:id="rId21" imgW="8115300" imgH="3952875" progId="Equation.DSMT4">
                    <p:embed/>
                  </p:oleObj>
                </mc:Choice>
                <mc:Fallback>
                  <p:oleObj name="Equation" r:id="rId21" imgW="8115300" imgH="3952875" progId="Equation.DSMT4">
                    <p:embed/>
                    <p:pic>
                      <p:nvPicPr>
                        <p:cNvPr id="0" name="Object 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12900" y="3614738"/>
                          <a:ext cx="1128713" cy="514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221" name="组合 48"/>
          <p:cNvGrpSpPr>
            <a:grpSpLocks/>
          </p:cNvGrpSpPr>
          <p:nvPr/>
        </p:nvGrpSpPr>
        <p:grpSpPr bwMode="auto">
          <a:xfrm>
            <a:off x="7897488" y="3364386"/>
            <a:ext cx="4054177" cy="3291557"/>
            <a:chOff x="6143625" y="4143375"/>
            <a:chExt cx="2781300" cy="2382838"/>
          </a:xfrm>
        </p:grpSpPr>
        <p:sp>
          <p:nvSpPr>
            <p:cNvPr id="9226" name="Line 4"/>
            <p:cNvSpPr>
              <a:spLocks noChangeShapeType="1"/>
            </p:cNvSpPr>
            <p:nvPr/>
          </p:nvSpPr>
          <p:spPr bwMode="auto">
            <a:xfrm>
              <a:off x="6410325" y="6132513"/>
              <a:ext cx="20574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227" name="Line 5"/>
            <p:cNvSpPr>
              <a:spLocks noChangeShapeType="1"/>
            </p:cNvSpPr>
            <p:nvPr/>
          </p:nvSpPr>
          <p:spPr bwMode="auto">
            <a:xfrm flipV="1">
              <a:off x="6410325" y="4567238"/>
              <a:ext cx="0" cy="15652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graphicFrame>
          <p:nvGraphicFramePr>
            <p:cNvPr id="9228" name="Object 6"/>
            <p:cNvGraphicFramePr>
              <a:graphicFrameLocks noChangeAspect="1"/>
            </p:cNvGraphicFramePr>
            <p:nvPr/>
          </p:nvGraphicFramePr>
          <p:xfrm>
            <a:off x="8315325" y="6218238"/>
            <a:ext cx="173038" cy="211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45" name="Equation" r:id="rId23" imgW="2190750" imgH="2409825" progId="Equation.DSMT4">
                    <p:embed/>
                  </p:oleObj>
                </mc:Choice>
                <mc:Fallback>
                  <p:oleObj name="Equation" r:id="rId23" imgW="2190750" imgH="2409825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15325" y="6218238"/>
                          <a:ext cx="173038" cy="2111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29" name="Object 7"/>
            <p:cNvGraphicFramePr>
              <a:graphicFrameLocks noChangeAspect="1"/>
            </p:cNvGraphicFramePr>
            <p:nvPr/>
          </p:nvGraphicFramePr>
          <p:xfrm>
            <a:off x="6143625" y="4524375"/>
            <a:ext cx="192088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46" name="Equation" r:id="rId25" imgW="2409825" imgH="2847975" progId="Equation.DSMT4">
                    <p:embed/>
                  </p:oleObj>
                </mc:Choice>
                <mc:Fallback>
                  <p:oleObj name="Equation" r:id="rId25" imgW="2409825" imgH="2847975" progId="Equation.DSMT4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43625" y="4524375"/>
                          <a:ext cx="192088" cy="254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30" name="Object 8"/>
            <p:cNvGraphicFramePr>
              <a:graphicFrameLocks noChangeAspect="1"/>
            </p:cNvGraphicFramePr>
            <p:nvPr/>
          </p:nvGraphicFramePr>
          <p:xfrm>
            <a:off x="6181725" y="6091238"/>
            <a:ext cx="161925" cy="211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47" name="Equation" r:id="rId27" imgW="2628900" imgH="3076575" progId="Equation.DSMT4">
                    <p:embed/>
                  </p:oleObj>
                </mc:Choice>
                <mc:Fallback>
                  <p:oleObj name="Equation" r:id="rId27" imgW="2628900" imgH="3076575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1725" y="6091238"/>
                          <a:ext cx="161925" cy="2111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31" name="Object 16"/>
            <p:cNvGraphicFramePr>
              <a:graphicFrameLocks noChangeAspect="1"/>
            </p:cNvGraphicFramePr>
            <p:nvPr/>
          </p:nvGraphicFramePr>
          <p:xfrm>
            <a:off x="8001000" y="5000625"/>
            <a:ext cx="723900" cy="334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48" name="Equation" r:id="rId29" imgW="10534650" imgH="4391025" progId="Equation.DSMT4">
                    <p:embed/>
                  </p:oleObj>
                </mc:Choice>
                <mc:Fallback>
                  <p:oleObj name="Equation" r:id="rId29" imgW="10534650" imgH="4391025" progId="Equation.DSMT4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01000" y="5000625"/>
                          <a:ext cx="723900" cy="3349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32" name="Line 33"/>
            <p:cNvSpPr>
              <a:spLocks noChangeShapeType="1"/>
            </p:cNvSpPr>
            <p:nvPr/>
          </p:nvSpPr>
          <p:spPr bwMode="auto">
            <a:xfrm>
              <a:off x="6791325" y="5118100"/>
              <a:ext cx="0" cy="10144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233" name="Line 35"/>
            <p:cNvSpPr>
              <a:spLocks noChangeShapeType="1"/>
            </p:cNvSpPr>
            <p:nvPr/>
          </p:nvSpPr>
          <p:spPr bwMode="auto">
            <a:xfrm>
              <a:off x="7500938" y="4737100"/>
              <a:ext cx="0" cy="13954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234" name="Line 36"/>
            <p:cNvSpPr>
              <a:spLocks noChangeShapeType="1"/>
            </p:cNvSpPr>
            <p:nvPr/>
          </p:nvSpPr>
          <p:spPr bwMode="auto">
            <a:xfrm>
              <a:off x="7972425" y="4694238"/>
              <a:ext cx="0" cy="14382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graphicFrame>
          <p:nvGraphicFramePr>
            <p:cNvPr id="9235" name="Object 39"/>
            <p:cNvGraphicFramePr>
              <a:graphicFrameLocks noChangeAspect="1"/>
            </p:cNvGraphicFramePr>
            <p:nvPr/>
          </p:nvGraphicFramePr>
          <p:xfrm>
            <a:off x="8001000" y="5572125"/>
            <a:ext cx="923925" cy="3000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49" name="Equation" r:id="rId31" imgW="14925675" imgH="4391025" progId="Equation.DSMT4">
                    <p:embed/>
                  </p:oleObj>
                </mc:Choice>
                <mc:Fallback>
                  <p:oleObj name="Equation" r:id="rId31" imgW="14925675" imgH="4391025" progId="Equation.DSMT4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01000" y="5572125"/>
                          <a:ext cx="923925" cy="3000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36" name="Object 40"/>
            <p:cNvGraphicFramePr>
              <a:graphicFrameLocks noChangeAspect="1"/>
            </p:cNvGraphicFramePr>
            <p:nvPr/>
          </p:nvGraphicFramePr>
          <p:xfrm>
            <a:off x="7643813" y="4143375"/>
            <a:ext cx="923925" cy="303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50" name="Equation" r:id="rId33" imgW="14925675" imgH="4391025" progId="Equation.DSMT4">
                    <p:embed/>
                  </p:oleObj>
                </mc:Choice>
                <mc:Fallback>
                  <p:oleObj name="Equation" r:id="rId33" imgW="14925675" imgH="4391025" progId="Equation.DSMT4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43813" y="4143375"/>
                          <a:ext cx="923925" cy="3032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37" name="Object 36"/>
            <p:cNvGraphicFramePr>
              <a:graphicFrameLocks noChangeAspect="1"/>
            </p:cNvGraphicFramePr>
            <p:nvPr/>
          </p:nvGraphicFramePr>
          <p:xfrm>
            <a:off x="6677025" y="6175375"/>
            <a:ext cx="173038" cy="211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51" name="Equation" r:id="rId35" imgW="2190750" imgH="2409825" progId="Equation.DSMT4">
                    <p:embed/>
                  </p:oleObj>
                </mc:Choice>
                <mc:Fallback>
                  <p:oleObj name="Equation" r:id="rId35" imgW="2190750" imgH="2409825" progId="Equation.DSMT4">
                    <p:embed/>
                    <p:pic>
                      <p:nvPicPr>
                        <p:cNvPr id="0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77025" y="6175375"/>
                          <a:ext cx="173038" cy="2111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38" name="Object 42"/>
            <p:cNvGraphicFramePr>
              <a:graphicFrameLocks noChangeAspect="1"/>
            </p:cNvGraphicFramePr>
            <p:nvPr/>
          </p:nvGraphicFramePr>
          <p:xfrm>
            <a:off x="7896225" y="6175375"/>
            <a:ext cx="163513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52" name="Equation" r:id="rId37" imgW="2190750" imgH="3076575" progId="Equation.DSMT4">
                    <p:embed/>
                  </p:oleObj>
                </mc:Choice>
                <mc:Fallback>
                  <p:oleObj name="Equation" r:id="rId37" imgW="2190750" imgH="3076575" progId="Equation.DSMT4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96225" y="6175375"/>
                          <a:ext cx="163513" cy="254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9239" name="直接连接符 50"/>
            <p:cNvCxnSpPr>
              <a:cxnSpLocks noChangeShapeType="1"/>
            </p:cNvCxnSpPr>
            <p:nvPr/>
          </p:nvCxnSpPr>
          <p:spPr bwMode="auto">
            <a:xfrm flipV="1">
              <a:off x="6572250" y="4857750"/>
              <a:ext cx="1643063" cy="59690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240" name="任意多边形 55"/>
            <p:cNvSpPr>
              <a:spLocks noChangeArrowheads="1"/>
            </p:cNvSpPr>
            <p:nvPr/>
          </p:nvSpPr>
          <p:spPr bwMode="auto">
            <a:xfrm>
              <a:off x="6789738" y="4756150"/>
              <a:ext cx="1201737" cy="955675"/>
            </a:xfrm>
            <a:custGeom>
              <a:avLst/>
              <a:gdLst>
                <a:gd name="T0" fmla="*/ 0 w 1202498"/>
                <a:gd name="T1" fmla="*/ 948075 h 956152"/>
                <a:gd name="T2" fmla="*/ 693948 w 1202498"/>
                <a:gd name="T3" fmla="*/ 66244 h 956152"/>
                <a:gd name="T4" fmla="*/ 1189625 w 1202498"/>
                <a:gd name="T5" fmla="*/ 550630 h 956152"/>
                <a:gd name="T6" fmla="*/ 0 60000 65536"/>
                <a:gd name="T7" fmla="*/ 0 60000 65536"/>
                <a:gd name="T8" fmla="*/ 0 60000 65536"/>
                <a:gd name="T9" fmla="*/ 0 w 1202498"/>
                <a:gd name="T10" fmla="*/ 0 h 956152"/>
                <a:gd name="T11" fmla="*/ 1202498 w 1202498"/>
                <a:gd name="T12" fmla="*/ 956152 h 95615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2498" h="956152">
                  <a:moveTo>
                    <a:pt x="0" y="956152"/>
                  </a:moveTo>
                  <a:cubicBezTo>
                    <a:pt x="250520" y="544881"/>
                    <a:pt x="501041" y="133610"/>
                    <a:pt x="701457" y="66805"/>
                  </a:cubicBezTo>
                  <a:cubicBezTo>
                    <a:pt x="901873" y="0"/>
                    <a:pt x="1052185" y="277660"/>
                    <a:pt x="1202498" y="555320"/>
                  </a:cubicBezTo>
                </a:path>
              </a:pathLst>
            </a:cu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41" name="任意多边形 56"/>
            <p:cNvSpPr>
              <a:spLocks noChangeArrowheads="1"/>
            </p:cNvSpPr>
            <p:nvPr/>
          </p:nvSpPr>
          <p:spPr bwMode="auto">
            <a:xfrm>
              <a:off x="6786563" y="5076825"/>
              <a:ext cx="1201737" cy="955675"/>
            </a:xfrm>
            <a:custGeom>
              <a:avLst/>
              <a:gdLst>
                <a:gd name="T0" fmla="*/ 0 w 1202498"/>
                <a:gd name="T1" fmla="*/ 948075 h 956152"/>
                <a:gd name="T2" fmla="*/ 693948 w 1202498"/>
                <a:gd name="T3" fmla="*/ 66244 h 956152"/>
                <a:gd name="T4" fmla="*/ 1189625 w 1202498"/>
                <a:gd name="T5" fmla="*/ 550630 h 956152"/>
                <a:gd name="T6" fmla="*/ 0 60000 65536"/>
                <a:gd name="T7" fmla="*/ 0 60000 65536"/>
                <a:gd name="T8" fmla="*/ 0 60000 65536"/>
                <a:gd name="T9" fmla="*/ 0 w 1202498"/>
                <a:gd name="T10" fmla="*/ 0 h 956152"/>
                <a:gd name="T11" fmla="*/ 1202498 w 1202498"/>
                <a:gd name="T12" fmla="*/ 956152 h 95615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2498" h="956152">
                  <a:moveTo>
                    <a:pt x="0" y="956152"/>
                  </a:moveTo>
                  <a:cubicBezTo>
                    <a:pt x="250520" y="544881"/>
                    <a:pt x="501041" y="133610"/>
                    <a:pt x="701457" y="66805"/>
                  </a:cubicBezTo>
                  <a:cubicBezTo>
                    <a:pt x="901873" y="0"/>
                    <a:pt x="1052185" y="277660"/>
                    <a:pt x="1202498" y="555320"/>
                  </a:cubicBezTo>
                </a:path>
              </a:pathLst>
            </a:custGeom>
            <a:noFill/>
            <a:ln w="9525" algn="ctr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42" name="任意多边形 57"/>
            <p:cNvSpPr>
              <a:spLocks noChangeArrowheads="1"/>
            </p:cNvSpPr>
            <p:nvPr/>
          </p:nvSpPr>
          <p:spPr bwMode="auto">
            <a:xfrm>
              <a:off x="6786563" y="4435475"/>
              <a:ext cx="1201737" cy="955675"/>
            </a:xfrm>
            <a:custGeom>
              <a:avLst/>
              <a:gdLst>
                <a:gd name="T0" fmla="*/ 0 w 1202498"/>
                <a:gd name="T1" fmla="*/ 948075 h 956152"/>
                <a:gd name="T2" fmla="*/ 693948 w 1202498"/>
                <a:gd name="T3" fmla="*/ 66244 h 956152"/>
                <a:gd name="T4" fmla="*/ 1189625 w 1202498"/>
                <a:gd name="T5" fmla="*/ 550630 h 956152"/>
                <a:gd name="T6" fmla="*/ 0 60000 65536"/>
                <a:gd name="T7" fmla="*/ 0 60000 65536"/>
                <a:gd name="T8" fmla="*/ 0 60000 65536"/>
                <a:gd name="T9" fmla="*/ 0 w 1202498"/>
                <a:gd name="T10" fmla="*/ 0 h 956152"/>
                <a:gd name="T11" fmla="*/ 1202498 w 1202498"/>
                <a:gd name="T12" fmla="*/ 956152 h 95615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2498" h="956152">
                  <a:moveTo>
                    <a:pt x="0" y="956152"/>
                  </a:moveTo>
                  <a:cubicBezTo>
                    <a:pt x="250520" y="544881"/>
                    <a:pt x="501041" y="133610"/>
                    <a:pt x="701457" y="66805"/>
                  </a:cubicBezTo>
                  <a:cubicBezTo>
                    <a:pt x="901873" y="0"/>
                    <a:pt x="1052185" y="277660"/>
                    <a:pt x="1202498" y="555320"/>
                  </a:cubicBezTo>
                </a:path>
              </a:pathLst>
            </a:custGeom>
            <a:noFill/>
            <a:ln w="9525" algn="ctr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9243" name="Object 38"/>
            <p:cNvGraphicFramePr>
              <a:graphicFrameLocks noChangeAspect="1"/>
            </p:cNvGraphicFramePr>
            <p:nvPr/>
          </p:nvGraphicFramePr>
          <p:xfrm>
            <a:off x="7380288" y="6026150"/>
            <a:ext cx="361950" cy="500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53" name="Equation" r:id="rId39" imgW="2847975" imgH="3952875" progId="Equation.DSMT4">
                    <p:embed/>
                  </p:oleObj>
                </mc:Choice>
                <mc:Fallback>
                  <p:oleObj name="Equation" r:id="rId39" imgW="2847975" imgH="3952875" progId="Equation.DSMT4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80288" y="6026150"/>
                          <a:ext cx="361950" cy="5000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44" name="Object 22"/>
            <p:cNvGraphicFramePr>
              <a:graphicFrameLocks noChangeAspect="1"/>
            </p:cNvGraphicFramePr>
            <p:nvPr/>
          </p:nvGraphicFramePr>
          <p:xfrm>
            <a:off x="8277225" y="4638675"/>
            <a:ext cx="593725" cy="361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54" name="Equation" r:id="rId41" imgW="6581775" imgH="4391025" progId="Equation.DSMT4">
                    <p:embed/>
                  </p:oleObj>
                </mc:Choice>
                <mc:Fallback>
                  <p:oleObj name="Equation" r:id="rId41" imgW="6581775" imgH="4391025" progId="Equation.DSMT4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77225" y="4638675"/>
                          <a:ext cx="593725" cy="3619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组合 47"/>
          <p:cNvGrpSpPr>
            <a:grpSpLocks/>
          </p:cNvGrpSpPr>
          <p:nvPr/>
        </p:nvGrpSpPr>
        <p:grpSpPr bwMode="auto">
          <a:xfrm>
            <a:off x="1901950" y="4153240"/>
            <a:ext cx="5498125" cy="1942614"/>
            <a:chOff x="642910" y="4214818"/>
            <a:chExt cx="5498078" cy="1942618"/>
          </a:xfrm>
        </p:grpSpPr>
        <p:sp>
          <p:nvSpPr>
            <p:cNvPr id="9223" name="Text Box 61"/>
            <p:cNvSpPr txBox="1">
              <a:spLocks noChangeArrowheads="1"/>
            </p:cNvSpPr>
            <p:nvPr/>
          </p:nvSpPr>
          <p:spPr bwMode="auto">
            <a:xfrm>
              <a:off x="642910" y="4214818"/>
              <a:ext cx="609600" cy="461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则</a:t>
              </a:r>
            </a:p>
          </p:txBody>
        </p:sp>
        <p:graphicFrame>
          <p:nvGraphicFramePr>
            <p:cNvPr id="9224" name="Object 6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3089360"/>
                </p:ext>
              </p:extLst>
            </p:nvPr>
          </p:nvGraphicFramePr>
          <p:xfrm>
            <a:off x="1179436" y="4474686"/>
            <a:ext cx="4649788" cy="1682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55" name="Equation" r:id="rId43" imgW="38842950" imgH="14039850" progId="Equation.DSMT4">
                    <p:embed/>
                  </p:oleObj>
                </mc:Choice>
                <mc:Fallback>
                  <p:oleObj name="Equation" r:id="rId43" imgW="38842950" imgH="14039850" progId="Equation.DSMT4">
                    <p:embed/>
                    <p:pic>
                      <p:nvPicPr>
                        <p:cNvPr id="0" name="Object 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79436" y="4474686"/>
                          <a:ext cx="4649788" cy="16827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25" name="Text Box 61"/>
            <p:cNvSpPr txBox="1">
              <a:spLocks noChangeArrowheads="1"/>
            </p:cNvSpPr>
            <p:nvPr/>
          </p:nvSpPr>
          <p:spPr bwMode="auto">
            <a:xfrm>
              <a:off x="3859750" y="5630159"/>
              <a:ext cx="2281238" cy="461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dirty="0"/>
                <a:t>(</a:t>
              </a:r>
              <a:r>
                <a:rPr lang="zh-CN" altLang="en-US" sz="2400" dirty="0"/>
                <a:t>相切、极值点</a:t>
              </a:r>
              <a:r>
                <a:rPr lang="en-US" altLang="zh-CN" sz="2400" dirty="0"/>
                <a:t>)</a:t>
              </a:r>
              <a:endParaRPr lang="zh-CN" altLang="en-US" sz="2400" dirty="0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5083168" y="823056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solidFill>
                  <a:srgbClr val="7030A0"/>
                </a:solidFill>
              </a:rPr>
              <a:t>二阶导连续（凸函数）</a:t>
            </a:r>
          </a:p>
        </p:txBody>
      </p:sp>
      <p:cxnSp>
        <p:nvCxnSpPr>
          <p:cNvPr id="9" name="直接箭头连接符 8"/>
          <p:cNvCxnSpPr>
            <a:stCxn id="7" idx="1"/>
          </p:cNvCxnSpPr>
          <p:nvPr/>
        </p:nvCxnSpPr>
        <p:spPr bwMode="auto">
          <a:xfrm flipH="1">
            <a:off x="4444520" y="1007722"/>
            <a:ext cx="638648" cy="5889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9"/>
          <p:cNvGrpSpPr>
            <a:grpSpLocks/>
          </p:cNvGrpSpPr>
          <p:nvPr/>
        </p:nvGrpSpPr>
        <p:grpSpPr bwMode="auto">
          <a:xfrm>
            <a:off x="1631505" y="2822576"/>
            <a:ext cx="6969570" cy="2106613"/>
            <a:chOff x="107505" y="2822575"/>
            <a:chExt cx="6969570" cy="2106613"/>
          </a:xfrm>
        </p:grpSpPr>
        <p:sp>
          <p:nvSpPr>
            <p:cNvPr id="10249" name="Rectangle 5"/>
            <p:cNvSpPr>
              <a:spLocks noChangeArrowheads="1"/>
            </p:cNvSpPr>
            <p:nvPr/>
          </p:nvSpPr>
          <p:spPr bwMode="auto">
            <a:xfrm>
              <a:off x="107505" y="3048943"/>
              <a:ext cx="186417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dirty="0"/>
                <a:t>由（</a:t>
              </a:r>
              <a:r>
                <a:rPr lang="en-US" altLang="zh-CN" sz="2400" dirty="0"/>
                <a:t>1</a:t>
              </a:r>
              <a:r>
                <a:rPr lang="zh-CN" altLang="en-US" sz="2400" dirty="0"/>
                <a:t>）解得：</a:t>
              </a:r>
            </a:p>
          </p:txBody>
        </p:sp>
        <p:graphicFrame>
          <p:nvGraphicFramePr>
            <p:cNvPr id="10250" name="Object 6"/>
            <p:cNvGraphicFramePr>
              <a:graphicFrameLocks noChangeAspect="1"/>
            </p:cNvGraphicFramePr>
            <p:nvPr/>
          </p:nvGraphicFramePr>
          <p:xfrm>
            <a:off x="1971675" y="2822575"/>
            <a:ext cx="3581400" cy="938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24" name="Equation" r:id="rId3" imgW="30060900" imgH="7239000" progId="Equation.DSMT4">
                    <p:embed/>
                  </p:oleObj>
                </mc:Choice>
                <mc:Fallback>
                  <p:oleObj name="Equation" r:id="rId3" imgW="30060900" imgH="7239000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71675" y="2822575"/>
                          <a:ext cx="3581400" cy="9382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51" name="Object 7"/>
            <p:cNvGraphicFramePr>
              <a:graphicFrameLocks noChangeAspect="1"/>
            </p:cNvGraphicFramePr>
            <p:nvPr/>
          </p:nvGraphicFramePr>
          <p:xfrm>
            <a:off x="1971675" y="3921125"/>
            <a:ext cx="5105400" cy="1008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25" name="Equation" r:id="rId5" imgW="44329350" imgH="7239000" progId="Equation.DSMT4">
                    <p:embed/>
                  </p:oleObj>
                </mc:Choice>
                <mc:Fallback>
                  <p:oleObj name="Equation" r:id="rId5" imgW="44329350" imgH="7239000" progId="Equation.DSMT4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71675" y="3921125"/>
                          <a:ext cx="5105400" cy="10080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组合 8"/>
          <p:cNvGrpSpPr>
            <a:grpSpLocks/>
          </p:cNvGrpSpPr>
          <p:nvPr/>
        </p:nvGrpSpPr>
        <p:grpSpPr bwMode="auto">
          <a:xfrm>
            <a:off x="1703512" y="511976"/>
            <a:ext cx="6565900" cy="1906588"/>
            <a:chOff x="693738" y="536575"/>
            <a:chExt cx="6565900" cy="1906588"/>
          </a:xfrm>
        </p:grpSpPr>
        <p:graphicFrame>
          <p:nvGraphicFramePr>
            <p:cNvPr id="10247" name="Object 4"/>
            <p:cNvGraphicFramePr>
              <a:graphicFrameLocks noChangeAspect="1"/>
            </p:cNvGraphicFramePr>
            <p:nvPr/>
          </p:nvGraphicFramePr>
          <p:xfrm>
            <a:off x="2071688" y="714375"/>
            <a:ext cx="5187950" cy="17287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26" name="Equation" r:id="rId7" imgW="39500175" imgH="13163550" progId="Equation.DSMT4">
                    <p:embed/>
                  </p:oleObj>
                </mc:Choice>
                <mc:Fallback>
                  <p:oleObj name="Equation" r:id="rId7" imgW="39500175" imgH="13163550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71688" y="714375"/>
                          <a:ext cx="5187950" cy="17287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48" name="Text Box 8"/>
            <p:cNvSpPr txBox="1">
              <a:spLocks noChangeArrowheads="1"/>
            </p:cNvSpPr>
            <p:nvPr/>
          </p:nvSpPr>
          <p:spPr bwMode="auto">
            <a:xfrm>
              <a:off x="693738" y="536575"/>
              <a:ext cx="914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即</a:t>
              </a:r>
            </a:p>
          </p:txBody>
        </p:sp>
      </p:grpSp>
      <p:grpSp>
        <p:nvGrpSpPr>
          <p:cNvPr id="4" name="组合 10"/>
          <p:cNvGrpSpPr>
            <a:grpSpLocks/>
          </p:cNvGrpSpPr>
          <p:nvPr/>
        </p:nvGrpSpPr>
        <p:grpSpPr bwMode="auto">
          <a:xfrm>
            <a:off x="2428875" y="4972051"/>
            <a:ext cx="7131050" cy="1457325"/>
            <a:chOff x="904875" y="4972050"/>
            <a:chExt cx="7131050" cy="1457325"/>
          </a:xfrm>
        </p:grpSpPr>
        <p:sp>
          <p:nvSpPr>
            <p:cNvPr id="10245" name="Text Box 10"/>
            <p:cNvSpPr txBox="1">
              <a:spLocks noChangeArrowheads="1"/>
            </p:cNvSpPr>
            <p:nvPr/>
          </p:nvSpPr>
          <p:spPr bwMode="auto">
            <a:xfrm>
              <a:off x="904875" y="4972050"/>
              <a:ext cx="533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即</a:t>
              </a:r>
            </a:p>
          </p:txBody>
        </p:sp>
        <p:graphicFrame>
          <p:nvGraphicFramePr>
            <p:cNvPr id="10246" name="Object 11"/>
            <p:cNvGraphicFramePr>
              <a:graphicFrameLocks noChangeAspect="1"/>
            </p:cNvGraphicFramePr>
            <p:nvPr/>
          </p:nvGraphicFramePr>
          <p:xfrm>
            <a:off x="1500188" y="5486400"/>
            <a:ext cx="6535737" cy="942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27" name="Equation" r:id="rId9" imgW="53320950" imgH="7677150" progId="Equation.DSMT4">
                    <p:embed/>
                  </p:oleObj>
                </mc:Choice>
                <mc:Fallback>
                  <p:oleObj name="Equation" r:id="rId9" imgW="53320950" imgH="7677150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00188" y="5486400"/>
                          <a:ext cx="6535737" cy="9429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" name="文本框 4"/>
          <p:cNvSpPr txBox="1"/>
          <p:nvPr/>
        </p:nvSpPr>
        <p:spPr>
          <a:xfrm>
            <a:off x="7307374" y="303597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斜率</a:t>
            </a:r>
          </a:p>
        </p:txBody>
      </p:sp>
      <p:sp>
        <p:nvSpPr>
          <p:cNvPr id="6" name="矩形 5"/>
          <p:cNvSpPr/>
          <p:nvPr/>
        </p:nvSpPr>
        <p:spPr bwMode="auto">
          <a:xfrm>
            <a:off x="6240016" y="5429251"/>
            <a:ext cx="1656184" cy="100012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1775520" y="601310"/>
            <a:ext cx="2438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228600" algn="l"/>
              </a:tabLs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228600" algn="l"/>
              </a:tabLs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2286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228600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228600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</a:rPr>
              <a:t>、几何意义</a:t>
            </a:r>
          </a:p>
        </p:txBody>
      </p:sp>
      <p:sp>
        <p:nvSpPr>
          <p:cNvPr id="11273" name="Line 8"/>
          <p:cNvSpPr>
            <a:spLocks noChangeShapeType="1"/>
          </p:cNvSpPr>
          <p:nvPr/>
        </p:nvSpPr>
        <p:spPr bwMode="auto">
          <a:xfrm>
            <a:off x="6196013" y="4981575"/>
            <a:ext cx="411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1274" name="Line 9"/>
          <p:cNvSpPr>
            <a:spLocks noChangeShapeType="1"/>
          </p:cNvSpPr>
          <p:nvPr/>
        </p:nvSpPr>
        <p:spPr bwMode="auto">
          <a:xfrm flipV="1">
            <a:off x="6196013" y="2085975"/>
            <a:ext cx="0" cy="2895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1275" name="Line 11"/>
          <p:cNvSpPr>
            <a:spLocks noChangeShapeType="1"/>
          </p:cNvSpPr>
          <p:nvPr/>
        </p:nvSpPr>
        <p:spPr bwMode="auto">
          <a:xfrm flipV="1">
            <a:off x="6958013" y="3762375"/>
            <a:ext cx="0" cy="1219200"/>
          </a:xfrm>
          <a:prstGeom prst="line">
            <a:avLst/>
          </a:prstGeom>
          <a:noFill/>
          <a:ln w="9525">
            <a:solidFill>
              <a:srgbClr val="FF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1276" name="Arc 12"/>
          <p:cNvSpPr>
            <a:spLocks/>
          </p:cNvSpPr>
          <p:nvPr/>
        </p:nvSpPr>
        <p:spPr bwMode="auto">
          <a:xfrm flipV="1">
            <a:off x="7009148" y="2442368"/>
            <a:ext cx="1701465" cy="1327450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zh-CN" altLang="en-US"/>
          </a:p>
        </p:txBody>
      </p:sp>
      <p:sp>
        <p:nvSpPr>
          <p:cNvPr id="11277" name="Line 15"/>
          <p:cNvSpPr>
            <a:spLocks noChangeShapeType="1"/>
          </p:cNvSpPr>
          <p:nvPr/>
        </p:nvSpPr>
        <p:spPr bwMode="auto">
          <a:xfrm>
            <a:off x="8710613" y="2466975"/>
            <a:ext cx="0" cy="2514600"/>
          </a:xfrm>
          <a:prstGeom prst="line">
            <a:avLst/>
          </a:prstGeom>
          <a:noFill/>
          <a:ln w="9525">
            <a:solidFill>
              <a:srgbClr val="FF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1278" name="Line 16"/>
          <p:cNvSpPr>
            <a:spLocks noChangeShapeType="1"/>
          </p:cNvSpPr>
          <p:nvPr/>
        </p:nvSpPr>
        <p:spPr bwMode="auto">
          <a:xfrm flipV="1">
            <a:off x="8101013" y="3457575"/>
            <a:ext cx="0" cy="1524000"/>
          </a:xfrm>
          <a:prstGeom prst="line">
            <a:avLst/>
          </a:prstGeom>
          <a:noFill/>
          <a:ln w="9525">
            <a:solidFill>
              <a:srgbClr val="FF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1279" name="Line 17"/>
          <p:cNvSpPr>
            <a:spLocks noChangeShapeType="1"/>
          </p:cNvSpPr>
          <p:nvPr/>
        </p:nvSpPr>
        <p:spPr bwMode="auto">
          <a:xfrm flipV="1">
            <a:off x="6958013" y="3457575"/>
            <a:ext cx="1143000" cy="304800"/>
          </a:xfrm>
          <a:prstGeom prst="line">
            <a:avLst/>
          </a:prstGeom>
          <a:noFill/>
          <a:ln w="9525">
            <a:solidFill>
              <a:srgbClr val="FF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1280" name="Line 18"/>
          <p:cNvSpPr>
            <a:spLocks noChangeShapeType="1"/>
          </p:cNvSpPr>
          <p:nvPr/>
        </p:nvSpPr>
        <p:spPr bwMode="auto">
          <a:xfrm flipV="1">
            <a:off x="6958013" y="3000375"/>
            <a:ext cx="17526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1282" name="Line 20"/>
          <p:cNvSpPr>
            <a:spLocks noChangeShapeType="1"/>
          </p:cNvSpPr>
          <p:nvPr/>
        </p:nvSpPr>
        <p:spPr bwMode="auto">
          <a:xfrm flipV="1">
            <a:off x="6958013" y="2466975"/>
            <a:ext cx="1752600" cy="1295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6635744" y="2238375"/>
            <a:ext cx="3675069" cy="2017717"/>
            <a:chOff x="6635744" y="2238375"/>
            <a:chExt cx="3675069" cy="2017717"/>
          </a:xfrm>
        </p:grpSpPr>
        <p:sp>
          <p:nvSpPr>
            <p:cNvPr id="11281" name="Line 19"/>
            <p:cNvSpPr>
              <a:spLocks noChangeShapeType="1"/>
            </p:cNvSpPr>
            <p:nvPr/>
          </p:nvSpPr>
          <p:spPr bwMode="auto">
            <a:xfrm flipV="1">
              <a:off x="6635744" y="2587621"/>
              <a:ext cx="2254261" cy="1668471"/>
            </a:xfrm>
            <a:prstGeom prst="line">
              <a:avLst/>
            </a:prstGeom>
            <a:noFill/>
            <a:ln w="9525">
              <a:solidFill>
                <a:srgbClr val="00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aphicFrame>
          <p:nvGraphicFramePr>
            <p:cNvPr id="11285" name="Objec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92038831"/>
                </p:ext>
              </p:extLst>
            </p:nvPr>
          </p:nvGraphicFramePr>
          <p:xfrm>
            <a:off x="8939213" y="2238375"/>
            <a:ext cx="1371600" cy="560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78" name="Equation" r:id="rId3" imgW="10753725" imgH="4391025" progId="Equation.DSMT4">
                    <p:embed/>
                  </p:oleObj>
                </mc:Choice>
                <mc:Fallback>
                  <p:oleObj name="Equation" r:id="rId3" imgW="10753725" imgH="4391025" progId="Equation.DSMT4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939213" y="2238375"/>
                          <a:ext cx="1371600" cy="5603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1286" name="Picture 2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213" y="4981575"/>
            <a:ext cx="3270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7" name="Picture 3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813" y="1857375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8" name="Picture 3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7413" y="5057775"/>
            <a:ext cx="3460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9" name="Picture 3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613" y="5057775"/>
            <a:ext cx="3460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0" name="Picture 3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413" y="5057775"/>
            <a:ext cx="2730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1" name="Picture 3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613" y="4981575"/>
            <a:ext cx="38576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2" name="Picture 3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213" y="2035175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3" name="Picture 3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13" y="3533775"/>
            <a:ext cx="431800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4" name="Picture 37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613" y="3228975"/>
            <a:ext cx="3937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5" name="Picture 47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775" y="3178968"/>
            <a:ext cx="303213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0"/>
          <p:cNvGrpSpPr>
            <a:grpSpLocks/>
          </p:cNvGrpSpPr>
          <p:nvPr/>
        </p:nvGrpSpPr>
        <p:grpSpPr bwMode="auto">
          <a:xfrm>
            <a:off x="2336794" y="1382068"/>
            <a:ext cx="2857500" cy="1724025"/>
            <a:chOff x="928688" y="1928813"/>
            <a:chExt cx="2857500" cy="1724025"/>
          </a:xfrm>
        </p:grpSpPr>
        <p:sp>
          <p:nvSpPr>
            <p:cNvPr id="11271" name="Rectangle 5"/>
            <p:cNvSpPr>
              <a:spLocks noChangeArrowheads="1"/>
            </p:cNvSpPr>
            <p:nvPr/>
          </p:nvSpPr>
          <p:spPr bwMode="auto">
            <a:xfrm>
              <a:off x="928688" y="1928813"/>
              <a:ext cx="2857500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dirty="0"/>
                <a:t>直线</a:t>
              </a:r>
              <a:r>
                <a:rPr lang="en-US" altLang="zh-CN" sz="2400" i="1" dirty="0"/>
                <a:t>l</a:t>
              </a:r>
              <a:r>
                <a:rPr lang="en-US" altLang="zh-CN" sz="2400" baseline="-25000" dirty="0"/>
                <a:t>1</a:t>
              </a:r>
              <a:r>
                <a:rPr lang="en-US" altLang="zh-CN" sz="2400" dirty="0"/>
                <a:t> </a:t>
              </a:r>
              <a:r>
                <a:rPr lang="zh-CN" altLang="en-US" sz="2400" dirty="0"/>
                <a:t>斜率</a:t>
              </a:r>
            </a:p>
          </p:txBody>
        </p:sp>
        <p:graphicFrame>
          <p:nvGraphicFramePr>
            <p:cNvPr id="11272" name="Object 6"/>
            <p:cNvGraphicFramePr>
              <a:graphicFrameLocks noChangeAspect="1"/>
            </p:cNvGraphicFramePr>
            <p:nvPr/>
          </p:nvGraphicFramePr>
          <p:xfrm>
            <a:off x="1214438" y="2714625"/>
            <a:ext cx="2247900" cy="938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79" name="Equation" r:id="rId15" imgW="18869025" imgH="7239000" progId="Equation.DSMT4">
                    <p:embed/>
                  </p:oleObj>
                </mc:Choice>
                <mc:Fallback>
                  <p:oleObj name="Equation" r:id="rId15" imgW="18869025" imgH="7239000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14438" y="2714625"/>
                          <a:ext cx="2247900" cy="9382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9" name="Rectangle 5"/>
          <p:cNvSpPr>
            <a:spLocks noChangeArrowheads="1"/>
          </p:cNvSpPr>
          <p:nvPr/>
        </p:nvSpPr>
        <p:spPr bwMode="auto">
          <a:xfrm>
            <a:off x="2094100" y="3380580"/>
            <a:ext cx="317462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/>
              <a:t>平移</a:t>
            </a:r>
            <a:r>
              <a:rPr lang="en-US" altLang="zh-CN" sz="2400" i="1" dirty="0"/>
              <a:t>l</a:t>
            </a:r>
            <a:r>
              <a:rPr lang="en-US" altLang="zh-CN" sz="2400" baseline="-25000" dirty="0"/>
              <a:t>1</a:t>
            </a:r>
            <a:r>
              <a:rPr lang="zh-CN" altLang="en-US" sz="2400" dirty="0"/>
              <a:t>直到与 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x</a:t>
            </a:r>
            <a:r>
              <a:rPr lang="en-US" altLang="zh-CN" sz="2400" dirty="0"/>
              <a:t>) </a:t>
            </a:r>
            <a:r>
              <a:rPr lang="zh-CN" altLang="en-US" sz="2400" dirty="0"/>
              <a:t>相切得直线</a:t>
            </a:r>
            <a:r>
              <a:rPr lang="en-US" altLang="zh-CN" sz="2400" i="1" dirty="0"/>
              <a:t>l</a:t>
            </a:r>
            <a:r>
              <a:rPr lang="en-US" altLang="zh-CN" sz="2400" baseline="-25000" dirty="0"/>
              <a:t>2 </a:t>
            </a:r>
            <a:r>
              <a:rPr lang="zh-CN" altLang="en-US" sz="2400" dirty="0"/>
              <a:t>。</a:t>
            </a:r>
          </a:p>
        </p:txBody>
      </p:sp>
      <p:sp>
        <p:nvSpPr>
          <p:cNvPr id="30" name="Rectangle 5"/>
          <p:cNvSpPr>
            <a:spLocks noChangeArrowheads="1"/>
          </p:cNvSpPr>
          <p:nvPr/>
        </p:nvSpPr>
        <p:spPr bwMode="auto">
          <a:xfrm>
            <a:off x="2358229" y="4714875"/>
            <a:ext cx="28575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/>
              <a:t>所求直线为</a:t>
            </a:r>
            <a:endParaRPr lang="en-US" altLang="zh-CN" sz="2400" dirty="0"/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i="1" dirty="0"/>
              <a:t>      l=</a:t>
            </a:r>
            <a:r>
              <a:rPr lang="zh-CN" altLang="en-US" sz="2400" dirty="0"/>
              <a:t>（</a:t>
            </a:r>
            <a:r>
              <a:rPr lang="en-US" altLang="zh-CN" sz="2400" i="1" dirty="0"/>
              <a:t>l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 +</a:t>
            </a:r>
            <a:r>
              <a:rPr lang="en-US" altLang="zh-CN" sz="2400" i="1" dirty="0"/>
              <a:t> l</a:t>
            </a:r>
            <a:r>
              <a:rPr lang="en-US" altLang="zh-CN" sz="2400" baseline="-25000" dirty="0"/>
              <a:t>2 </a:t>
            </a:r>
            <a:r>
              <a:rPr lang="en-US" altLang="zh-CN" sz="2400" dirty="0"/>
              <a:t>) /2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80" grpId="0" animBg="1"/>
      <p:bldP spid="11282" grpId="0" animBg="1"/>
      <p:bldP spid="29" grpId="0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1125861" y="274637"/>
            <a:ext cx="2438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228600" algn="l"/>
              </a:tabLs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228600" algn="l"/>
              </a:tabLs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2286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228600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228600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</a:rPr>
              <a:t>【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</a:rPr>
              <a:t>例</a:t>
            </a:r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</a:rPr>
              <a:t>1】</a:t>
            </a:r>
            <a:endParaRPr lang="zh-CN" altLang="en-US" sz="2800" b="1" dirty="0">
              <a:solidFill>
                <a:srgbClr val="FF00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grpSp>
        <p:nvGrpSpPr>
          <p:cNvPr id="3" name="组合 14"/>
          <p:cNvGrpSpPr>
            <a:grpSpLocks/>
          </p:cNvGrpSpPr>
          <p:nvPr/>
        </p:nvGrpSpPr>
        <p:grpSpPr bwMode="auto">
          <a:xfrm>
            <a:off x="1310383" y="985094"/>
            <a:ext cx="8664575" cy="546100"/>
            <a:chOff x="228600" y="865188"/>
            <a:chExt cx="8664575" cy="546100"/>
          </a:xfrm>
        </p:grpSpPr>
        <p:sp>
          <p:nvSpPr>
            <p:cNvPr id="12303" name="Rectangle 5"/>
            <p:cNvSpPr>
              <a:spLocks noChangeArrowheads="1"/>
            </p:cNvSpPr>
            <p:nvPr/>
          </p:nvSpPr>
          <p:spPr bwMode="auto">
            <a:xfrm>
              <a:off x="228600" y="865188"/>
              <a:ext cx="8664575" cy="522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800" dirty="0">
                  <a:solidFill>
                    <a:srgbClr val="000066"/>
                  </a:solidFill>
                </a:rPr>
                <a:t>   求                           在          上的最佳一次逼近多项式。</a:t>
              </a:r>
            </a:p>
          </p:txBody>
        </p:sp>
        <p:graphicFrame>
          <p:nvGraphicFramePr>
            <p:cNvPr id="12304" name="Object 7"/>
            <p:cNvGraphicFramePr>
              <a:graphicFrameLocks noChangeAspect="1"/>
            </p:cNvGraphicFramePr>
            <p:nvPr/>
          </p:nvGraphicFramePr>
          <p:xfrm>
            <a:off x="3708400" y="906463"/>
            <a:ext cx="844550" cy="454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611" name="Equation" r:id="rId3" imgW="5486400" imgH="4391025" progId="Equation.DSMT4">
                    <p:embed/>
                  </p:oleObj>
                </mc:Choice>
                <mc:Fallback>
                  <p:oleObj name="Equation" r:id="rId3" imgW="5486400" imgH="4391025" progId="Equation.DSMT4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08400" y="906463"/>
                          <a:ext cx="844550" cy="4540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05" name="Object 3"/>
            <p:cNvGraphicFramePr>
              <a:graphicFrameLocks noChangeAspect="1"/>
            </p:cNvGraphicFramePr>
            <p:nvPr/>
          </p:nvGraphicFramePr>
          <p:xfrm>
            <a:off x="928688" y="876300"/>
            <a:ext cx="2411412" cy="5349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612" name="Equation" r:id="rId5" imgW="16678275" imgH="5048250" progId="Equation.DSMT4">
                    <p:embed/>
                  </p:oleObj>
                </mc:Choice>
                <mc:Fallback>
                  <p:oleObj name="Equation" r:id="rId5" imgW="16678275" imgH="5048250" progId="Equation.DSMT4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8688" y="876300"/>
                          <a:ext cx="2411412" cy="5349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395375"/>
              </p:ext>
            </p:extLst>
          </p:nvPr>
        </p:nvGraphicFramePr>
        <p:xfrm>
          <a:off x="1803301" y="2493777"/>
          <a:ext cx="5237163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13" name="Equation" r:id="rId7" imgW="46958250" imgH="7458075" progId="Equation.DSMT4">
                  <p:embed/>
                </p:oleObj>
              </mc:Choice>
              <mc:Fallback>
                <p:oleObj name="Equation" r:id="rId7" imgW="46958250" imgH="7458075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3301" y="2493777"/>
                        <a:ext cx="5237163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组合 15"/>
          <p:cNvGrpSpPr>
            <a:grpSpLocks/>
          </p:cNvGrpSpPr>
          <p:nvPr/>
        </p:nvGrpSpPr>
        <p:grpSpPr bwMode="auto">
          <a:xfrm>
            <a:off x="1310383" y="1482726"/>
            <a:ext cx="2835970" cy="990600"/>
            <a:chOff x="762000" y="1483705"/>
            <a:chExt cx="2835970" cy="990600"/>
          </a:xfrm>
        </p:grpSpPr>
        <p:sp>
          <p:nvSpPr>
            <p:cNvPr id="12301" name="Text Box 9"/>
            <p:cNvSpPr txBox="1">
              <a:spLocks noChangeArrowheads="1"/>
            </p:cNvSpPr>
            <p:nvPr/>
          </p:nvSpPr>
          <p:spPr bwMode="auto">
            <a:xfrm>
              <a:off x="762000" y="1704975"/>
              <a:ext cx="838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>
                  <a:solidFill>
                    <a:srgbClr val="FF3300"/>
                  </a:solidFill>
                </a:rPr>
                <a:t>解：</a:t>
              </a:r>
            </a:p>
          </p:txBody>
        </p:sp>
        <p:graphicFrame>
          <p:nvGraphicFramePr>
            <p:cNvPr id="12302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47125673"/>
                </p:ext>
              </p:extLst>
            </p:nvPr>
          </p:nvGraphicFramePr>
          <p:xfrm>
            <a:off x="1475482" y="1483705"/>
            <a:ext cx="2122488" cy="990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614" name="Equation" r:id="rId9" imgW="19088100" imgH="7458075" progId="Equation.DSMT4">
                    <p:embed/>
                  </p:oleObj>
                </mc:Choice>
                <mc:Fallback>
                  <p:oleObj name="Equation" r:id="rId9" imgW="19088100" imgH="7458075" progId="Equation.DSMT4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75482" y="1483705"/>
                          <a:ext cx="2122488" cy="990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组合 17"/>
          <p:cNvGrpSpPr>
            <a:grpSpLocks/>
          </p:cNvGrpSpPr>
          <p:nvPr/>
        </p:nvGrpSpPr>
        <p:grpSpPr bwMode="auto">
          <a:xfrm>
            <a:off x="1310383" y="5051918"/>
            <a:ext cx="7610475" cy="1692275"/>
            <a:chOff x="857250" y="4929188"/>
            <a:chExt cx="7610475" cy="1692275"/>
          </a:xfrm>
        </p:grpSpPr>
        <p:sp>
          <p:nvSpPr>
            <p:cNvPr id="12299" name="Text Box 15"/>
            <p:cNvSpPr txBox="1">
              <a:spLocks noChangeArrowheads="1"/>
            </p:cNvSpPr>
            <p:nvPr/>
          </p:nvSpPr>
          <p:spPr bwMode="auto">
            <a:xfrm>
              <a:off x="857250" y="4929188"/>
              <a:ext cx="838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dirty="0"/>
                <a:t>解得</a:t>
              </a:r>
            </a:p>
          </p:txBody>
        </p:sp>
        <p:graphicFrame>
          <p:nvGraphicFramePr>
            <p:cNvPr id="12300" name="Object 16"/>
            <p:cNvGraphicFramePr>
              <a:graphicFrameLocks noChangeAspect="1"/>
            </p:cNvGraphicFramePr>
            <p:nvPr/>
          </p:nvGraphicFramePr>
          <p:xfrm>
            <a:off x="1000125" y="5500688"/>
            <a:ext cx="7467600" cy="1120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615" name="Equation" r:id="rId11" imgW="52006500" imgH="8115300" progId="Equation.DSMT4">
                    <p:embed/>
                  </p:oleObj>
                </mc:Choice>
                <mc:Fallback>
                  <p:oleObj name="Equation" r:id="rId11" imgW="52006500" imgH="8115300" progId="Equation.DSMT4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0125" y="5500688"/>
                          <a:ext cx="7467600" cy="11207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组合 16"/>
          <p:cNvGrpSpPr>
            <a:grpSpLocks/>
          </p:cNvGrpSpPr>
          <p:nvPr/>
        </p:nvGrpSpPr>
        <p:grpSpPr bwMode="auto">
          <a:xfrm>
            <a:off x="1631504" y="3518171"/>
            <a:ext cx="4781550" cy="1577975"/>
            <a:chOff x="857250" y="3560763"/>
            <a:chExt cx="4781550" cy="1577975"/>
          </a:xfrm>
        </p:grpSpPr>
        <p:sp>
          <p:nvSpPr>
            <p:cNvPr id="12296" name="Rectangle 11"/>
            <p:cNvSpPr>
              <a:spLocks noChangeArrowheads="1"/>
            </p:cNvSpPr>
            <p:nvPr/>
          </p:nvSpPr>
          <p:spPr bwMode="auto">
            <a:xfrm>
              <a:off x="857250" y="3606800"/>
              <a:ext cx="3186113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由                      可算出 </a:t>
              </a:r>
            </a:p>
          </p:txBody>
        </p:sp>
        <p:graphicFrame>
          <p:nvGraphicFramePr>
            <p:cNvPr id="12297" name="Object 14"/>
            <p:cNvGraphicFramePr>
              <a:graphicFrameLocks noChangeAspect="1"/>
            </p:cNvGraphicFramePr>
            <p:nvPr/>
          </p:nvGraphicFramePr>
          <p:xfrm>
            <a:off x="2286000" y="4071938"/>
            <a:ext cx="3352800" cy="1066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616" name="Equation" r:id="rId13" imgW="18649950" imgH="8115300" progId="Equation.DSMT4">
                    <p:embed/>
                  </p:oleObj>
                </mc:Choice>
                <mc:Fallback>
                  <p:oleObj name="Equation" r:id="rId13" imgW="18649950" imgH="8115300" progId="Equation.DSMT4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86000" y="4071938"/>
                          <a:ext cx="3352800" cy="1066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298" name="Object 8"/>
            <p:cNvGraphicFramePr>
              <a:graphicFrameLocks noChangeAspect="1"/>
            </p:cNvGraphicFramePr>
            <p:nvPr/>
          </p:nvGraphicFramePr>
          <p:xfrm>
            <a:off x="1285875" y="3560763"/>
            <a:ext cx="1489075" cy="5826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617" name="Equation" r:id="rId15" imgW="13382625" imgH="4391025" progId="Equation.DSMT4">
                    <p:embed/>
                  </p:oleObj>
                </mc:Choice>
                <mc:Fallback>
                  <p:oleObj name="Equation" r:id="rId15" imgW="13382625" imgH="4391025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85875" y="3560763"/>
                          <a:ext cx="1489075" cy="5826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2148880"/>
              </p:ext>
            </p:extLst>
          </p:nvPr>
        </p:nvGraphicFramePr>
        <p:xfrm>
          <a:off x="8832304" y="1872625"/>
          <a:ext cx="2744794" cy="719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18" name="Equation" r:id="rId17" imgW="30060900" imgH="7239000" progId="Equation.DSMT4">
                  <p:embed/>
                </p:oleObj>
              </mc:Choice>
              <mc:Fallback>
                <p:oleObj name="Equation" r:id="rId17" imgW="30060900" imgH="7239000" progId="Equation.DSMT4">
                  <p:embed/>
                  <p:pic>
                    <p:nvPicPr>
                      <p:cNvPr id="1025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32304" y="1872625"/>
                        <a:ext cx="2744794" cy="7190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7387728"/>
              </p:ext>
            </p:extLst>
          </p:nvPr>
        </p:nvGraphicFramePr>
        <p:xfrm>
          <a:off x="8087865" y="2932114"/>
          <a:ext cx="3912791" cy="7725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19" name="Equation" r:id="rId19" imgW="44329350" imgH="7239000" progId="Equation.DSMT4">
                  <p:embed/>
                </p:oleObj>
              </mc:Choice>
              <mc:Fallback>
                <p:oleObj name="Equation" r:id="rId19" imgW="44329350" imgH="7239000" progId="Equation.DSMT4">
                  <p:embed/>
                  <p:pic>
                    <p:nvPicPr>
                      <p:cNvPr id="1025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7865" y="2932114"/>
                        <a:ext cx="3912791" cy="7725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 bwMode="auto">
          <a:xfrm>
            <a:off x="7968208" y="1703996"/>
            <a:ext cx="4104456" cy="232217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5"/>
          <p:cNvGrpSpPr>
            <a:grpSpLocks/>
          </p:cNvGrpSpPr>
          <p:nvPr/>
        </p:nvGrpSpPr>
        <p:grpSpPr bwMode="auto">
          <a:xfrm>
            <a:off x="2482850" y="2470151"/>
            <a:ext cx="6096000" cy="1236663"/>
            <a:chOff x="1219200" y="2857500"/>
            <a:chExt cx="6096000" cy="1236959"/>
          </a:xfrm>
        </p:grpSpPr>
        <p:sp>
          <p:nvSpPr>
            <p:cNvPr id="13327" name="Text Box 7"/>
            <p:cNvSpPr txBox="1">
              <a:spLocks noChangeArrowheads="1"/>
            </p:cNvSpPr>
            <p:nvPr/>
          </p:nvSpPr>
          <p:spPr bwMode="auto">
            <a:xfrm>
              <a:off x="1219200" y="2905125"/>
              <a:ext cx="1143000" cy="461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于是得</a:t>
              </a:r>
            </a:p>
          </p:txBody>
        </p:sp>
        <p:graphicFrame>
          <p:nvGraphicFramePr>
            <p:cNvPr id="13328" name="Object 9"/>
            <p:cNvGraphicFramePr>
              <a:graphicFrameLocks noChangeAspect="1"/>
            </p:cNvGraphicFramePr>
            <p:nvPr/>
          </p:nvGraphicFramePr>
          <p:xfrm>
            <a:off x="2425700" y="2857500"/>
            <a:ext cx="1017588" cy="522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165" name="Equation" r:id="rId3" imgW="8553450" imgH="4391025" progId="Equation.DSMT4">
                    <p:embed/>
                  </p:oleObj>
                </mc:Choice>
                <mc:Fallback>
                  <p:oleObj name="Equation" r:id="rId3" imgW="8553450" imgH="4391025" progId="Equation.DSMT4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25700" y="2857500"/>
                          <a:ext cx="1017588" cy="522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29" name="Text Box 10"/>
            <p:cNvSpPr txBox="1">
              <a:spLocks noChangeArrowheads="1"/>
            </p:cNvSpPr>
            <p:nvPr/>
          </p:nvSpPr>
          <p:spPr bwMode="auto">
            <a:xfrm>
              <a:off x="3505200" y="2905125"/>
              <a:ext cx="3810000" cy="461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的最佳一次逼近多项式为</a:t>
              </a:r>
            </a:p>
          </p:txBody>
        </p:sp>
        <p:graphicFrame>
          <p:nvGraphicFramePr>
            <p:cNvPr id="13330" name="Object 11"/>
            <p:cNvGraphicFramePr>
              <a:graphicFrameLocks noChangeAspect="1"/>
            </p:cNvGraphicFramePr>
            <p:nvPr/>
          </p:nvGraphicFramePr>
          <p:xfrm>
            <a:off x="2425700" y="3524547"/>
            <a:ext cx="3276600" cy="5699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166" name="Equation" r:id="rId5" imgW="25231725" imgH="4391025" progId="Equation.DSMT4">
                    <p:embed/>
                  </p:oleObj>
                </mc:Choice>
                <mc:Fallback>
                  <p:oleObj name="Equation" r:id="rId5" imgW="25231725" imgH="4391025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25700" y="3524547"/>
                          <a:ext cx="3276600" cy="5699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组合 16"/>
          <p:cNvGrpSpPr>
            <a:grpSpLocks/>
          </p:cNvGrpSpPr>
          <p:nvPr/>
        </p:nvGrpSpPr>
        <p:grpSpPr bwMode="auto">
          <a:xfrm>
            <a:off x="2286001" y="3786189"/>
            <a:ext cx="4359275" cy="1082675"/>
            <a:chOff x="1022350" y="4173540"/>
            <a:chExt cx="4359253" cy="1082675"/>
          </a:xfrm>
        </p:grpSpPr>
        <p:sp>
          <p:nvSpPr>
            <p:cNvPr id="13325" name="Text Box 12"/>
            <p:cNvSpPr txBox="1">
              <a:spLocks noChangeArrowheads="1"/>
            </p:cNvSpPr>
            <p:nvPr/>
          </p:nvSpPr>
          <p:spPr bwMode="auto">
            <a:xfrm>
              <a:off x="1022350" y="4224338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即</a:t>
              </a:r>
            </a:p>
          </p:txBody>
        </p:sp>
        <p:graphicFrame>
          <p:nvGraphicFramePr>
            <p:cNvPr id="13326" name="Object 13"/>
            <p:cNvGraphicFramePr>
              <a:graphicFrameLocks noChangeAspect="1"/>
            </p:cNvGraphicFramePr>
            <p:nvPr/>
          </p:nvGraphicFramePr>
          <p:xfrm>
            <a:off x="1617640" y="4173540"/>
            <a:ext cx="3763963" cy="1082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167" name="Equation" r:id="rId7" imgW="27432000" imgH="7896225" progId="Equation.DSMT4">
                    <p:embed/>
                  </p:oleObj>
                </mc:Choice>
                <mc:Fallback>
                  <p:oleObj name="Equation" r:id="rId7" imgW="27432000" imgH="7896225" progId="Equation.DSMT4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17640" y="4173540"/>
                          <a:ext cx="3763963" cy="10826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组合 17"/>
          <p:cNvGrpSpPr>
            <a:grpSpLocks/>
          </p:cNvGrpSpPr>
          <p:nvPr/>
        </p:nvGrpSpPr>
        <p:grpSpPr bwMode="auto">
          <a:xfrm>
            <a:off x="2238375" y="5251451"/>
            <a:ext cx="6421438" cy="1349375"/>
            <a:chOff x="1416063" y="5060950"/>
            <a:chExt cx="6421425" cy="1349375"/>
          </a:xfrm>
        </p:grpSpPr>
        <p:sp>
          <p:nvSpPr>
            <p:cNvPr id="13323" name="Text Box 14"/>
            <p:cNvSpPr txBox="1">
              <a:spLocks noChangeArrowheads="1"/>
            </p:cNvSpPr>
            <p:nvPr/>
          </p:nvSpPr>
          <p:spPr bwMode="auto">
            <a:xfrm>
              <a:off x="1416063" y="5060950"/>
              <a:ext cx="14478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误差限</a:t>
              </a:r>
              <a:r>
                <a:rPr lang="zh-CN" altLang="en-US" sz="2400"/>
                <a:t>为</a:t>
              </a:r>
            </a:p>
          </p:txBody>
        </p:sp>
        <p:graphicFrame>
          <p:nvGraphicFramePr>
            <p:cNvPr id="13324" name="Object 15"/>
            <p:cNvGraphicFramePr>
              <a:graphicFrameLocks noChangeAspect="1"/>
            </p:cNvGraphicFramePr>
            <p:nvPr/>
          </p:nvGraphicFramePr>
          <p:xfrm>
            <a:off x="1714500" y="5643563"/>
            <a:ext cx="6122988" cy="7667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168" name="Equation" r:id="rId9" imgW="52663725" imgH="6581775" progId="Equation.DSMT4">
                    <p:embed/>
                  </p:oleObj>
                </mc:Choice>
                <mc:Fallback>
                  <p:oleObj name="Equation" r:id="rId9" imgW="52663725" imgH="6581775" progId="Equation.DSMT4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14500" y="5643563"/>
                          <a:ext cx="6122988" cy="7667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组合 14"/>
          <p:cNvGrpSpPr>
            <a:grpSpLocks/>
          </p:cNvGrpSpPr>
          <p:nvPr/>
        </p:nvGrpSpPr>
        <p:grpSpPr bwMode="auto">
          <a:xfrm>
            <a:off x="2208213" y="447675"/>
            <a:ext cx="6553200" cy="1951038"/>
            <a:chOff x="762000" y="642938"/>
            <a:chExt cx="6553200" cy="1951037"/>
          </a:xfrm>
        </p:grpSpPr>
        <p:sp>
          <p:nvSpPr>
            <p:cNvPr id="13319" name="Rectangle 4"/>
            <p:cNvSpPr>
              <a:spLocks noChangeArrowheads="1"/>
            </p:cNvSpPr>
            <p:nvPr/>
          </p:nvSpPr>
          <p:spPr bwMode="auto">
            <a:xfrm>
              <a:off x="762000" y="830263"/>
              <a:ext cx="4889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由</a:t>
              </a:r>
            </a:p>
          </p:txBody>
        </p:sp>
        <p:sp>
          <p:nvSpPr>
            <p:cNvPr id="13320" name="Text Box 6"/>
            <p:cNvSpPr txBox="1">
              <a:spLocks noChangeArrowheads="1"/>
            </p:cNvSpPr>
            <p:nvPr/>
          </p:nvSpPr>
          <p:spPr bwMode="auto">
            <a:xfrm>
              <a:off x="6858000" y="754063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得</a:t>
              </a:r>
            </a:p>
          </p:txBody>
        </p:sp>
        <p:graphicFrame>
          <p:nvGraphicFramePr>
            <p:cNvPr id="13321" name="Object 8"/>
            <p:cNvGraphicFramePr>
              <a:graphicFrameLocks noChangeAspect="1"/>
            </p:cNvGraphicFramePr>
            <p:nvPr/>
          </p:nvGraphicFramePr>
          <p:xfrm>
            <a:off x="1614488" y="1631950"/>
            <a:ext cx="4618037" cy="962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169" name="Equation" r:id="rId11" imgW="33356550" imgH="7896225" progId="Equation.DSMT4">
                    <p:embed/>
                  </p:oleObj>
                </mc:Choice>
                <mc:Fallback>
                  <p:oleObj name="Equation" r:id="rId11" imgW="33356550" imgH="7896225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14488" y="1631950"/>
                          <a:ext cx="4618037" cy="9620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22" name="Object 14"/>
            <p:cNvGraphicFramePr>
              <a:graphicFrameLocks noChangeAspect="1"/>
            </p:cNvGraphicFramePr>
            <p:nvPr/>
          </p:nvGraphicFramePr>
          <p:xfrm>
            <a:off x="1285875" y="642938"/>
            <a:ext cx="5402263" cy="882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170" name="Equation" r:id="rId13" imgW="43662600" imgH="7239000" progId="Equation.DSMT4">
                    <p:embed/>
                  </p:oleObj>
                </mc:Choice>
                <mc:Fallback>
                  <p:oleObj name="Equation" r:id="rId13" imgW="43662600" imgH="7239000" progId="Equation.DSMT4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85875" y="642938"/>
                          <a:ext cx="5402263" cy="882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3318" name="图片 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25" y="3478213"/>
            <a:ext cx="3563938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1276400" y="384845"/>
            <a:ext cx="2438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228600" algn="l"/>
              </a:tabLs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228600" algn="l"/>
              </a:tabLs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2286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228600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228600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</a:rPr>
              <a:t>【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</a:rPr>
              <a:t>例</a:t>
            </a:r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</a:rPr>
              <a:t>2】</a:t>
            </a:r>
            <a:endParaRPr lang="zh-CN" altLang="en-US" sz="2800" b="1" dirty="0">
              <a:solidFill>
                <a:srgbClr val="FF00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95600" y="908720"/>
            <a:ext cx="8039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求</a:t>
            </a:r>
            <a:r>
              <a:rPr lang="en-US" altLang="zh-CN" dirty="0"/>
              <a:t>|x|</a:t>
            </a:r>
            <a:r>
              <a:rPr lang="zh-CN" altLang="en-US" dirty="0"/>
              <a:t>在</a:t>
            </a:r>
            <a:r>
              <a:rPr lang="en-US" altLang="zh-CN" dirty="0"/>
              <a:t>[-1</a:t>
            </a:r>
            <a:r>
              <a:rPr lang="zh-CN" altLang="en-US" dirty="0"/>
              <a:t>，</a:t>
            </a:r>
            <a:r>
              <a:rPr lang="en-US" altLang="zh-CN" dirty="0"/>
              <a:t>2]</a:t>
            </a:r>
            <a:r>
              <a:rPr lang="zh-CN" altLang="en-US" dirty="0"/>
              <a:t>上的</a:t>
            </a:r>
            <a:r>
              <a:rPr lang="en-US" altLang="zh-CN" dirty="0"/>
              <a:t>&lt;=1</a:t>
            </a:r>
            <a:r>
              <a:rPr lang="zh-CN" altLang="en-US" dirty="0"/>
              <a:t>次最佳一致逼近多项式及其误差限。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F62579-04A2-42ED-9C85-3C037C381AB2}"/>
              </a:ext>
            </a:extLst>
          </p:cNvPr>
          <p:cNvSpPr txBox="1"/>
          <p:nvPr/>
        </p:nvSpPr>
        <p:spPr>
          <a:xfrm>
            <a:off x="3143672" y="198884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如何找偏差点？</a:t>
            </a:r>
          </a:p>
        </p:txBody>
      </p:sp>
    </p:spTree>
    <p:extLst>
      <p:ext uri="{BB962C8B-B14F-4D97-AF65-F5344CB8AC3E}">
        <p14:creationId xmlns:p14="http://schemas.microsoft.com/office/powerpoint/2010/main" val="47547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1981200" y="533401"/>
            <a:ext cx="4876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cs typeface="Times New Roman" panose="02020603050405020304" pitchFamily="18" charset="0"/>
              </a:rPr>
              <a:t>5.1.3 </a:t>
            </a:r>
            <a:r>
              <a:rPr lang="zh-CN" altLang="en-US" sz="2800" b="1" dirty="0">
                <a:solidFill>
                  <a:srgbClr val="000066"/>
                </a:solidFill>
                <a:latin typeface="Arial" panose="020B0604020202020204" pitchFamily="34" charset="0"/>
              </a:rPr>
              <a:t>多项式降阶</a:t>
            </a:r>
            <a:endParaRPr lang="zh-CN" altLang="en-US" sz="2800" b="1" dirty="0">
              <a:solidFill>
                <a:srgbClr val="000066"/>
              </a:solidFill>
            </a:endParaRPr>
          </a:p>
        </p:txBody>
      </p:sp>
      <p:grpSp>
        <p:nvGrpSpPr>
          <p:cNvPr id="3" name="组合 17"/>
          <p:cNvGrpSpPr>
            <a:grpSpLocks/>
          </p:cNvGrpSpPr>
          <p:nvPr/>
        </p:nvGrpSpPr>
        <p:grpSpPr bwMode="auto">
          <a:xfrm>
            <a:off x="2279651" y="1300164"/>
            <a:ext cx="8208963" cy="1804987"/>
            <a:chOff x="755650" y="1299518"/>
            <a:chExt cx="8208963" cy="1805632"/>
          </a:xfrm>
        </p:grpSpPr>
        <p:sp>
          <p:nvSpPr>
            <p:cNvPr id="14353" name="Rectangle 4"/>
            <p:cNvSpPr>
              <a:spLocks noChangeArrowheads="1"/>
            </p:cNvSpPr>
            <p:nvPr/>
          </p:nvSpPr>
          <p:spPr bwMode="auto">
            <a:xfrm>
              <a:off x="755650" y="1299518"/>
              <a:ext cx="705643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tabLst>
                  <a:tab pos="228600" algn="l"/>
                </a:tabLs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tabLst>
                  <a:tab pos="228600" algn="l"/>
                </a:tabLs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tabLst>
                  <a:tab pos="228600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tabLst>
                  <a:tab pos="228600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228600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228600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228600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228600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 dirty="0"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rPr>
                <a:t>1</a:t>
              </a:r>
              <a:r>
                <a:rPr lang="zh-CN" altLang="en-US" sz="2400" b="1" dirty="0"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rPr>
                <a:t>、</a:t>
              </a:r>
              <a:r>
                <a:rPr lang="en-US" altLang="zh-CN" sz="2400" b="1" dirty="0" err="1"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rPr>
                <a:t>Chebyshev</a:t>
              </a:r>
              <a:r>
                <a:rPr lang="zh-CN" altLang="en-US" sz="2400" b="1" dirty="0"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rPr>
                <a:t>多项式及其相关性质</a:t>
              </a:r>
            </a:p>
          </p:txBody>
        </p:sp>
        <p:sp>
          <p:nvSpPr>
            <p:cNvPr id="14354" name="Text Box 5"/>
            <p:cNvSpPr txBox="1">
              <a:spLocks noChangeArrowheads="1"/>
            </p:cNvSpPr>
            <p:nvPr/>
          </p:nvSpPr>
          <p:spPr bwMode="auto">
            <a:xfrm>
              <a:off x="989013" y="1989138"/>
              <a:ext cx="1524000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400"/>
                <a:t>(1) </a:t>
              </a:r>
              <a:r>
                <a:rPr lang="zh-CN" altLang="en-US" sz="2400"/>
                <a:t>定义</a:t>
              </a:r>
            </a:p>
          </p:txBody>
        </p:sp>
        <p:sp>
          <p:nvSpPr>
            <p:cNvPr id="14355" name="Rectangle 6"/>
            <p:cNvSpPr>
              <a:spLocks noChangeArrowheads="1"/>
            </p:cNvSpPr>
            <p:nvPr/>
          </p:nvSpPr>
          <p:spPr bwMode="auto">
            <a:xfrm>
              <a:off x="1204913" y="2565400"/>
              <a:ext cx="7759700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 dirty="0"/>
                <a:t>称                                                为</a:t>
              </a:r>
              <a:r>
                <a:rPr lang="en-US" altLang="zh-CN" sz="2400" i="1" dirty="0"/>
                <a:t>n </a:t>
              </a:r>
              <a:r>
                <a:rPr lang="zh-CN" altLang="en-US" sz="2400" dirty="0"/>
                <a:t>次</a:t>
              </a:r>
              <a:r>
                <a:rPr lang="en-US" altLang="zh-CN" sz="2400" dirty="0"/>
                <a:t>Chebyshev</a:t>
              </a:r>
              <a:r>
                <a:rPr lang="zh-CN" altLang="en-US" sz="2400" dirty="0"/>
                <a:t>多项式</a:t>
              </a:r>
              <a:r>
                <a:rPr lang="en-US" altLang="zh-CN" sz="2400" dirty="0"/>
                <a:t>.</a:t>
              </a:r>
            </a:p>
          </p:txBody>
        </p:sp>
        <p:graphicFrame>
          <p:nvGraphicFramePr>
            <p:cNvPr id="14356" name="Object 1"/>
            <p:cNvGraphicFramePr>
              <a:graphicFrameLocks noChangeAspect="1"/>
            </p:cNvGraphicFramePr>
            <p:nvPr/>
          </p:nvGraphicFramePr>
          <p:xfrm>
            <a:off x="1731963" y="2565400"/>
            <a:ext cx="3505200" cy="539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58" name="Equation" r:id="rId4" imgW="28527375" imgH="4391025" progId="Equation.DSMT4">
                    <p:embed/>
                  </p:oleObj>
                </mc:Choice>
                <mc:Fallback>
                  <p:oleObj name="Equation" r:id="rId4" imgW="28527375" imgH="4391025" progId="Equation.DSMT4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31963" y="2565400"/>
                          <a:ext cx="3505200" cy="5397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组合 20"/>
          <p:cNvGrpSpPr>
            <a:grpSpLocks/>
          </p:cNvGrpSpPr>
          <p:nvPr/>
        </p:nvGrpSpPr>
        <p:grpSpPr bwMode="auto">
          <a:xfrm>
            <a:off x="2738439" y="3332163"/>
            <a:ext cx="4954587" cy="1377950"/>
            <a:chOff x="1214438" y="3332163"/>
            <a:chExt cx="4955203" cy="1377950"/>
          </a:xfrm>
        </p:grpSpPr>
        <p:grpSp>
          <p:nvGrpSpPr>
            <p:cNvPr id="14344" name="组合 18"/>
            <p:cNvGrpSpPr>
              <a:grpSpLocks/>
            </p:cNvGrpSpPr>
            <p:nvPr/>
          </p:nvGrpSpPr>
          <p:grpSpPr bwMode="auto">
            <a:xfrm>
              <a:off x="1395413" y="3332163"/>
              <a:ext cx="4111625" cy="484187"/>
              <a:chOff x="1395413" y="3332163"/>
              <a:chExt cx="4111625" cy="484187"/>
            </a:xfrm>
          </p:grpSpPr>
          <p:graphicFrame>
            <p:nvGraphicFramePr>
              <p:cNvPr id="14349" name="Object 2"/>
              <p:cNvGraphicFramePr>
                <a:graphicFrameLocks noChangeAspect="1"/>
              </p:cNvGraphicFramePr>
              <p:nvPr/>
            </p:nvGraphicFramePr>
            <p:xfrm>
              <a:off x="4138613" y="3429000"/>
              <a:ext cx="1368425" cy="3397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359" name="公式" r:id="rId6" imgW="10096500" imgH="3076575" progId="Equation.3">
                      <p:embed/>
                    </p:oleObj>
                  </mc:Choice>
                  <mc:Fallback>
                    <p:oleObj name="公式" r:id="rId6" imgW="10096500" imgH="3076575" progId="Equation.3">
                      <p:embed/>
                      <p:pic>
                        <p:nvPicPr>
                          <p:cNvPr id="0" name="Object 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38613" y="3429000"/>
                            <a:ext cx="1368425" cy="3397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4350" name="Rectangle 13"/>
              <p:cNvSpPr>
                <a:spLocks noChangeArrowheads="1"/>
              </p:cNvSpPr>
              <p:nvPr/>
            </p:nvSpPr>
            <p:spPr bwMode="auto">
              <a:xfrm>
                <a:off x="1395413" y="3332163"/>
                <a:ext cx="490537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/>
                  <a:t>令</a:t>
                </a:r>
              </a:p>
            </p:txBody>
          </p:sp>
          <p:graphicFrame>
            <p:nvGraphicFramePr>
              <p:cNvPr id="14351" name="Object 3"/>
              <p:cNvGraphicFramePr>
                <a:graphicFrameLocks noChangeAspect="1"/>
              </p:cNvGraphicFramePr>
              <p:nvPr/>
            </p:nvGraphicFramePr>
            <p:xfrm>
              <a:off x="1852613" y="3429000"/>
              <a:ext cx="1828800" cy="387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6560" name="Equation" r:id="rId8" imgW="13820775" imgH="3514725" progId="Equation.DSMT4">
                      <p:embed/>
                    </p:oleObj>
                  </mc:Choice>
                  <mc:Fallback>
                    <p:oleObj name="Equation" r:id="rId8" imgW="13820775" imgH="3514725" progId="Equation.DSMT4">
                      <p:embed/>
                      <p:pic>
                        <p:nvPicPr>
                          <p:cNvPr id="0" name="Object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52613" y="3429000"/>
                            <a:ext cx="1828800" cy="38735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 algn="ctr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4352" name="Rectangle 15"/>
              <p:cNvSpPr>
                <a:spLocks noChangeArrowheads="1"/>
              </p:cNvSpPr>
              <p:nvPr/>
            </p:nvSpPr>
            <p:spPr bwMode="auto">
              <a:xfrm>
                <a:off x="3740150" y="3357563"/>
                <a:ext cx="48895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zh-CN" altLang="en-US" sz="2400"/>
                  <a:t>则</a:t>
                </a:r>
              </a:p>
            </p:txBody>
          </p:sp>
        </p:grpSp>
        <p:sp>
          <p:nvSpPr>
            <p:cNvPr id="14345" name="Rectangle 17"/>
            <p:cNvSpPr>
              <a:spLocks noChangeArrowheads="1"/>
            </p:cNvSpPr>
            <p:nvPr/>
          </p:nvSpPr>
          <p:spPr bwMode="auto">
            <a:xfrm>
              <a:off x="1214438" y="4214813"/>
              <a:ext cx="495520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则      为关于    的    次代数多项式。</a:t>
              </a:r>
            </a:p>
          </p:txBody>
        </p:sp>
        <p:graphicFrame>
          <p:nvGraphicFramePr>
            <p:cNvPr id="14346" name="Object 5"/>
            <p:cNvGraphicFramePr>
              <a:graphicFrameLocks noChangeAspect="1"/>
            </p:cNvGraphicFramePr>
            <p:nvPr/>
          </p:nvGraphicFramePr>
          <p:xfrm>
            <a:off x="1671638" y="4214813"/>
            <a:ext cx="358775" cy="495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561" name="Equation" r:id="rId10" imgW="2847975" imgH="3952875" progId="Equation.DSMT4">
                    <p:embed/>
                  </p:oleObj>
                </mc:Choice>
                <mc:Fallback>
                  <p:oleObj name="Equation" r:id="rId10" imgW="2847975" imgH="3952875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71638" y="4214813"/>
                          <a:ext cx="358775" cy="495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47" name="Object 6"/>
            <p:cNvGraphicFramePr>
              <a:graphicFrameLocks noChangeAspect="1"/>
            </p:cNvGraphicFramePr>
            <p:nvPr/>
          </p:nvGraphicFramePr>
          <p:xfrm>
            <a:off x="2913063" y="4324350"/>
            <a:ext cx="271462" cy="298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562" name="Equation" r:id="rId12" imgW="2190750" imgH="2409825" progId="Equation.DSMT4">
                    <p:embed/>
                  </p:oleObj>
                </mc:Choice>
                <mc:Fallback>
                  <p:oleObj name="Equation" r:id="rId12" imgW="2190750" imgH="2409825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063" y="4324350"/>
                          <a:ext cx="271462" cy="2984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48" name="Object 7"/>
            <p:cNvGraphicFramePr>
              <a:graphicFrameLocks noChangeAspect="1"/>
            </p:cNvGraphicFramePr>
            <p:nvPr/>
          </p:nvGraphicFramePr>
          <p:xfrm>
            <a:off x="3560763" y="4324350"/>
            <a:ext cx="271462" cy="298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563" name="Equation" r:id="rId14" imgW="2190750" imgH="2409825" progId="Equation.DSMT4">
                    <p:embed/>
                  </p:oleObj>
                </mc:Choice>
                <mc:Fallback>
                  <p:oleObj name="Equation" r:id="rId14" imgW="2190750" imgH="2409825" progId="Equation.DSMT4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60763" y="4324350"/>
                          <a:ext cx="271462" cy="2984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组合 21"/>
          <p:cNvGrpSpPr>
            <a:grpSpLocks/>
          </p:cNvGrpSpPr>
          <p:nvPr/>
        </p:nvGrpSpPr>
        <p:grpSpPr bwMode="auto">
          <a:xfrm>
            <a:off x="2224968" y="4878387"/>
            <a:ext cx="6610350" cy="1652588"/>
            <a:chOff x="1000100" y="4857760"/>
            <a:chExt cx="6610366" cy="1652590"/>
          </a:xfrm>
        </p:grpSpPr>
        <p:graphicFrame>
          <p:nvGraphicFramePr>
            <p:cNvPr id="14342" name="Object 8"/>
            <p:cNvGraphicFramePr>
              <a:graphicFrameLocks noChangeAspect="1"/>
            </p:cNvGraphicFramePr>
            <p:nvPr/>
          </p:nvGraphicFramePr>
          <p:xfrm>
            <a:off x="3286116" y="5286388"/>
            <a:ext cx="4324350" cy="1223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564" name="Equation" r:id="rId16" imgW="1638423" imgH="437986" progId="Equation.DSMT4">
                    <p:embed/>
                  </p:oleObj>
                </mc:Choice>
                <mc:Fallback>
                  <p:oleObj name="Equation" r:id="rId16" imgW="1638423" imgH="437986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86116" y="5286388"/>
                          <a:ext cx="4324350" cy="12239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43" name="矩形 19"/>
            <p:cNvSpPr>
              <a:spLocks noChangeArrowheads="1"/>
            </p:cNvSpPr>
            <p:nvPr/>
          </p:nvSpPr>
          <p:spPr bwMode="auto">
            <a:xfrm>
              <a:off x="1000100" y="4857760"/>
              <a:ext cx="241604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有递推关系式： </a:t>
              </a: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9552384" y="551723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2060"/>
                </a:solidFill>
              </a:rPr>
              <a:t>如何证明？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668506" y="1956891"/>
            <a:ext cx="2379822" cy="648763"/>
            <a:chOff x="6608764" y="1916831"/>
            <a:chExt cx="2727324" cy="648763"/>
          </a:xfrm>
        </p:grpSpPr>
        <p:cxnSp>
          <p:nvCxnSpPr>
            <p:cNvPr id="9" name="直接箭头连接符 8"/>
            <p:cNvCxnSpPr>
              <a:endCxn id="14355" idx="0"/>
            </p:cNvCxnSpPr>
            <p:nvPr/>
          </p:nvCxnSpPr>
          <p:spPr bwMode="auto">
            <a:xfrm flipH="1">
              <a:off x="6608764" y="2220436"/>
              <a:ext cx="351332" cy="34515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" name="矩形 9"/>
            <p:cNvSpPr/>
            <p:nvPr/>
          </p:nvSpPr>
          <p:spPr bwMode="auto">
            <a:xfrm>
              <a:off x="6960095" y="1916831"/>
              <a:ext cx="2375993" cy="571003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45720" rIns="7200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CN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</a:rPr>
                <a:t>注意取值范围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72C9122-58C1-47A8-AF6F-C08F88957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120" y="1285060"/>
            <a:ext cx="3154953" cy="428281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AE08EA3-26EA-41E0-B7C2-73D3B97CDB8E}"/>
              </a:ext>
            </a:extLst>
          </p:cNvPr>
          <p:cNvSpPr txBox="1"/>
          <p:nvPr/>
        </p:nvSpPr>
        <p:spPr>
          <a:xfrm>
            <a:off x="1991544" y="692696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常用切比雪夫多项式：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DE01FE-F54B-4213-8952-A7D37591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1311733"/>
            <a:ext cx="4488569" cy="42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65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1559496" y="548680"/>
                <a:ext cx="9289032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FF0000"/>
                    </a:solidFill>
                  </a:rPr>
                  <a:t>例</a:t>
                </a:r>
                <a:r>
                  <a:rPr lang="en-US" altLang="zh-CN" sz="2800" b="1" dirty="0">
                    <a:solidFill>
                      <a:srgbClr val="FF0000"/>
                    </a:solidFill>
                  </a:rPr>
                  <a:t>3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r>
                  <a:rPr lang="zh-CN" altLang="en-US" dirty="0"/>
                  <a:t>在</a:t>
                </a:r>
                <a:r>
                  <a:rPr lang="en-US" altLang="zh-CN" dirty="0"/>
                  <a:t>[-1,1]</a:t>
                </a:r>
                <a:r>
                  <a:rPr lang="zh-CN" altLang="en-US" dirty="0"/>
                  <a:t>上，对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=4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+1,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求</m:t>
                    </m:r>
                  </m:oMath>
                </a14:m>
                <a:r>
                  <a:rPr lang="zh-CN" altLang="en-US" dirty="0"/>
                  <a:t>它的最佳一致逼近多项式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496" y="548680"/>
                <a:ext cx="9289032" cy="1261884"/>
              </a:xfrm>
              <a:prstGeom prst="rect">
                <a:avLst/>
              </a:prstGeom>
              <a:blipFill>
                <a:blip r:embed="rId2"/>
                <a:stretch>
                  <a:fillRect l="-1378" t="-6280" r="-722" b="-4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2063552" y="234888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解：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3359696" y="2492896"/>
            <a:ext cx="2923424" cy="461665"/>
            <a:chOff x="3359696" y="2492896"/>
            <a:chExt cx="2923424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/>
                <p:cNvSpPr/>
                <p:nvPr/>
              </p:nvSpPr>
              <p:spPr>
                <a:xfrm>
                  <a:off x="3359696" y="2492896"/>
                  <a:ext cx="193771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a14:m>
                  <a:r>
                    <a:rPr lang="en-US" altLang="zh-CN" dirty="0"/>
                    <a:t>-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" name="矩形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9696" y="2492896"/>
                  <a:ext cx="1937710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2516" t="-10526" b="-289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/>
                <p:cNvSpPr txBox="1"/>
                <p:nvPr/>
              </p:nvSpPr>
              <p:spPr>
                <a:xfrm>
                  <a:off x="5305673" y="2539062"/>
                  <a:ext cx="97744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" name="文本框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5673" y="2539062"/>
                  <a:ext cx="97744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6832" r="-9938" b="-3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文本框 5"/>
          <p:cNvSpPr txBox="1"/>
          <p:nvPr/>
        </p:nvSpPr>
        <p:spPr>
          <a:xfrm>
            <a:off x="7248128" y="2492896"/>
            <a:ext cx="665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n=3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475287" y="4185807"/>
            <a:ext cx="665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k=1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090311" y="4185807"/>
                <a:ext cx="31347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4,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311" y="4185807"/>
                <a:ext cx="3134769" cy="461665"/>
              </a:xfrm>
              <a:prstGeom prst="rect">
                <a:avLst/>
              </a:prstGeom>
              <a:blipFill>
                <a:blip r:embed="rId5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345398" y="3087977"/>
                <a:ext cx="25839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4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398" y="3087977"/>
                <a:ext cx="2583912" cy="461665"/>
              </a:xfrm>
              <a:prstGeom prst="rect">
                <a:avLst/>
              </a:prstGeom>
              <a:blipFill>
                <a:blip r:embed="rId6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3058972" y="4795224"/>
                <a:ext cx="29195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972" y="4795224"/>
                <a:ext cx="2919517" cy="369332"/>
              </a:xfrm>
              <a:prstGeom prst="rect">
                <a:avLst/>
              </a:prstGeom>
              <a:blipFill>
                <a:blip r:embed="rId7"/>
                <a:stretch>
                  <a:fillRect l="-1879" r="-418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4"/>
              <p:cNvSpPr>
                <a:spLocks noChangeArrowheads="1"/>
              </p:cNvSpPr>
              <p:nvPr/>
            </p:nvSpPr>
            <p:spPr bwMode="auto">
              <a:xfrm>
                <a:off x="1487488" y="5333926"/>
                <a:ext cx="7260677" cy="106215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ts val="4000"/>
                  </a:lnSpc>
                  <a:spcBef>
                    <a:spcPct val="0"/>
                  </a:spcBef>
                  <a:buNone/>
                </a:pPr>
                <a:r>
                  <a:rPr lang="zh-CN" altLang="en-US" sz="2400" b="1" dirty="0">
                    <a:solidFill>
                      <a:srgbClr val="3508DA"/>
                    </a:solidFill>
                  </a:rPr>
                  <a:t>注</a:t>
                </a:r>
                <a:r>
                  <a:rPr lang="zh-CN" altLang="en-US" sz="2400" dirty="0">
                    <a:solidFill>
                      <a:srgbClr val="3508DA"/>
                    </a:solidFill>
                  </a:rPr>
                  <a:t>：对区间为［</a:t>
                </a:r>
                <a:r>
                  <a:rPr lang="en-US" altLang="zh-CN" sz="2400" i="1" dirty="0" err="1">
                    <a:solidFill>
                      <a:srgbClr val="3508DA"/>
                    </a:solidFill>
                  </a:rPr>
                  <a:t>a</a:t>
                </a:r>
                <a:r>
                  <a:rPr lang="en-US" altLang="zh-CN" sz="2400" dirty="0" err="1">
                    <a:solidFill>
                      <a:srgbClr val="3508DA"/>
                    </a:solidFill>
                  </a:rPr>
                  <a:t>,</a:t>
                </a:r>
                <a:r>
                  <a:rPr lang="en-US" altLang="zh-CN" sz="2400" i="1" dirty="0" err="1">
                    <a:solidFill>
                      <a:srgbClr val="3508DA"/>
                    </a:solidFill>
                  </a:rPr>
                  <a:t>b</a:t>
                </a:r>
                <a:r>
                  <a:rPr lang="zh-CN" altLang="en-US" sz="2400" dirty="0">
                    <a:solidFill>
                      <a:srgbClr val="3508DA"/>
                    </a:solidFill>
                  </a:rPr>
                  <a:t>］的情形，先作变换</a:t>
                </a:r>
              </a:p>
              <a:p>
                <a:pPr>
                  <a:lnSpc>
                    <a:spcPts val="4000"/>
                  </a:lnSpc>
                  <a:spcBef>
                    <a:spcPct val="0"/>
                  </a:spcBef>
                  <a:buNone/>
                </a:pPr>
                <a:r>
                  <a:rPr lang="zh-CN" altLang="en-US" sz="2400" dirty="0">
                    <a:solidFill>
                      <a:srgbClr val="3508DA"/>
                    </a:solidFill>
                  </a:rPr>
                  <a:t>           </a:t>
                </a:r>
                <a:r>
                  <a:rPr lang="en-US" altLang="zh-CN" sz="2400" i="1" dirty="0">
                    <a:solidFill>
                      <a:srgbClr val="3508DA"/>
                    </a:solidFill>
                  </a:rPr>
                  <a:t>x</a:t>
                </a:r>
                <a:r>
                  <a:rPr lang="en-US" altLang="zh-CN" sz="2400" dirty="0">
                    <a:solidFill>
                      <a:srgbClr val="3508DA"/>
                    </a:solidFill>
                  </a:rPr>
                  <a:t>=(</a:t>
                </a:r>
                <a:r>
                  <a:rPr lang="en-US" altLang="zh-CN" sz="2400" i="1" dirty="0">
                    <a:solidFill>
                      <a:srgbClr val="3508DA"/>
                    </a:solidFill>
                  </a:rPr>
                  <a:t>b</a:t>
                </a:r>
                <a:r>
                  <a:rPr lang="en-US" altLang="zh-CN" sz="2400" dirty="0">
                    <a:solidFill>
                      <a:srgbClr val="3508DA"/>
                    </a:solidFill>
                  </a:rPr>
                  <a:t>-</a:t>
                </a:r>
                <a:r>
                  <a:rPr lang="en-US" altLang="zh-CN" sz="2400" i="1" dirty="0">
                    <a:solidFill>
                      <a:srgbClr val="3508DA"/>
                    </a:solidFill>
                  </a:rPr>
                  <a:t>a</a:t>
                </a:r>
                <a:r>
                  <a:rPr lang="en-US" altLang="zh-CN" sz="2400" dirty="0">
                    <a:solidFill>
                      <a:srgbClr val="3508DA"/>
                    </a:solidFill>
                  </a:rPr>
                  <a:t>)</a:t>
                </a:r>
                <a:r>
                  <a:rPr lang="en-US" altLang="zh-CN" sz="2400" i="1" dirty="0">
                    <a:solidFill>
                      <a:srgbClr val="3508DA"/>
                    </a:solidFill>
                  </a:rPr>
                  <a:t>t</a:t>
                </a:r>
                <a:r>
                  <a:rPr lang="en-US" altLang="zh-CN" sz="2400" dirty="0">
                    <a:solidFill>
                      <a:srgbClr val="3508DA"/>
                    </a:solidFill>
                  </a:rPr>
                  <a:t>/2+(</a:t>
                </a:r>
                <a:r>
                  <a:rPr lang="en-US" altLang="zh-CN" sz="2400" i="1" dirty="0" err="1">
                    <a:solidFill>
                      <a:srgbClr val="3508DA"/>
                    </a:solidFill>
                  </a:rPr>
                  <a:t>b</a:t>
                </a:r>
                <a:r>
                  <a:rPr lang="en-US" altLang="zh-CN" sz="2400" dirty="0" err="1">
                    <a:solidFill>
                      <a:srgbClr val="3508DA"/>
                    </a:solidFill>
                  </a:rPr>
                  <a:t>+</a:t>
                </a:r>
                <a:r>
                  <a:rPr lang="en-US" altLang="zh-CN" sz="2400" i="1" dirty="0" err="1">
                    <a:solidFill>
                      <a:srgbClr val="3508DA"/>
                    </a:solidFill>
                  </a:rPr>
                  <a:t>a</a:t>
                </a:r>
                <a:r>
                  <a:rPr lang="en-US" altLang="zh-CN" sz="2400" dirty="0">
                    <a:solidFill>
                      <a:srgbClr val="3508DA"/>
                    </a:solidFill>
                  </a:rPr>
                  <a:t>)/2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3508DA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 smtClean="0">
                        <a:solidFill>
                          <a:srgbClr val="3508D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∈[−1,1]</m:t>
                    </m:r>
                  </m:oMath>
                </a14:m>
                <a:endParaRPr lang="en-US" altLang="zh-CN" sz="2400" dirty="0">
                  <a:solidFill>
                    <a:srgbClr val="3508DA"/>
                  </a:solidFill>
                </a:endParaRPr>
              </a:p>
            </p:txBody>
          </p:sp>
        </mc:Choice>
        <mc:Fallback xmlns="">
          <p:sp>
            <p:nvSpPr>
              <p:cNvPr id="11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87488" y="5333926"/>
                <a:ext cx="7260677" cy="1062150"/>
              </a:xfrm>
              <a:prstGeom prst="rect">
                <a:avLst/>
              </a:prstGeom>
              <a:blipFill>
                <a:blip r:embed="rId8"/>
                <a:stretch>
                  <a:fillRect l="-1088" b="-11236"/>
                </a:stretch>
              </a:blipFill>
              <a:ln w="25400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2484195" y="3636892"/>
                <a:ext cx="8571064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/>
                  <a:t>=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4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195" y="3636892"/>
                <a:ext cx="8571064" cy="738664"/>
              </a:xfrm>
              <a:prstGeom prst="rect">
                <a:avLst/>
              </a:prstGeom>
              <a:blipFill>
                <a:blip r:embed="rId9"/>
                <a:stretch>
                  <a:fillRect l="-1707" t="-132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2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7" grpId="0"/>
      <p:bldP spid="8" grpId="0"/>
      <p:bldP spid="9" grpId="0"/>
      <p:bldP spid="10" grpId="0"/>
      <p:bldP spid="11" grpId="0" animBg="1" autoUpdateAnimBg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ChangeArrowheads="1"/>
          </p:cNvSpPr>
          <p:nvPr/>
        </p:nvSpPr>
        <p:spPr bwMode="auto">
          <a:xfrm>
            <a:off x="1775520" y="865157"/>
            <a:ext cx="8569325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lang="en-US" altLang="zh-CN" sz="2400" dirty="0">
                <a:latin typeface="Arial" panose="020B0604020202020204" pitchFamily="34" charset="0"/>
              </a:rPr>
              <a:t>        </a:t>
            </a:r>
            <a:r>
              <a:rPr lang="zh-CN" altLang="en-US" sz="2400" dirty="0">
                <a:latin typeface="Arial" panose="020B0604020202020204" pitchFamily="34" charset="0"/>
              </a:rPr>
              <a:t>给出一组离散点，确定一个函数逼近原函数，插值是一种手段。在实际中，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数据不可避免的会有误差</a:t>
            </a:r>
            <a:r>
              <a:rPr lang="zh-CN" altLang="en-US" sz="2400" dirty="0">
                <a:latin typeface="Arial" panose="020B0604020202020204" pitchFamily="34" charset="0"/>
              </a:rPr>
              <a:t>，插值函数会将这些误差也包括在内，并可能出现过拟合。</a:t>
            </a: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2243833" y="3852392"/>
            <a:ext cx="7704137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Arial" panose="020B0604020202020204" pitchFamily="34" charset="0"/>
              </a:rPr>
              <a:t>    </a:t>
            </a:r>
            <a:r>
              <a:rPr lang="zh-CN" altLang="en-US" sz="2400" dirty="0">
                <a:latin typeface="Arial" panose="020B0604020202020204" pitchFamily="34" charset="0"/>
              </a:rPr>
              <a:t>因此，我们需要一种新的逼近原函数的手段：</a:t>
            </a:r>
          </a:p>
          <a:p>
            <a:pPr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Arial" panose="020B0604020202020204" pitchFamily="34" charset="0"/>
              </a:rPr>
              <a:t>① 不要求过所有的点（可以消除误差影响或降低阶数）；</a:t>
            </a:r>
          </a:p>
          <a:p>
            <a:pPr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Arial" panose="020B0604020202020204" pitchFamily="34" charset="0"/>
              </a:rPr>
              <a:t>② 尽可能表现数据的趋势，靠近这些点。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186683" y="2304579"/>
            <a:ext cx="8067675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Arial" panose="020B0604020202020204" pitchFamily="34" charset="0"/>
              </a:rPr>
              <a:t>        </a:t>
            </a:r>
            <a:r>
              <a:rPr lang="zh-CN" altLang="en-US" sz="2400" dirty="0">
                <a:latin typeface="Arial" panose="020B0604020202020204" pitchFamily="34" charset="0"/>
              </a:rPr>
              <a:t>另一方面，有时候，问题本身不要求构造的函数过所有的点。如：</a:t>
            </a:r>
            <a:r>
              <a:rPr lang="en-US" altLang="zh-CN" sz="2400" b="1" dirty="0"/>
              <a:t>10</a:t>
            </a:r>
            <a:r>
              <a:rPr lang="zh-CN" altLang="en-US" sz="2400" b="1" dirty="0"/>
              <a:t> </a:t>
            </a:r>
            <a:r>
              <a:rPr lang="zh-CN" altLang="en-US" sz="2400" dirty="0">
                <a:latin typeface="Arial" panose="020B0604020202020204" pitchFamily="34" charset="0"/>
              </a:rPr>
              <a:t>个风景点，要修一条公路</a:t>
            </a:r>
            <a:r>
              <a:rPr lang="en-US" altLang="zh-CN" sz="2400" b="1" i="1" dirty="0"/>
              <a:t>S</a:t>
            </a:r>
            <a:r>
              <a:rPr lang="zh-CN" altLang="en-US" sz="2400" dirty="0">
                <a:latin typeface="Arial" panose="020B0604020202020204" pitchFamily="34" charset="0"/>
              </a:rPr>
              <a:t>使得</a:t>
            </a:r>
            <a:r>
              <a:rPr lang="en-US" altLang="zh-CN" sz="2400" b="1" i="1" dirty="0"/>
              <a:t>S</a:t>
            </a:r>
            <a:r>
              <a:rPr lang="zh-CN" altLang="en-US" sz="2400" dirty="0">
                <a:latin typeface="Arial" panose="020B0604020202020204" pitchFamily="34" charset="0"/>
              </a:rPr>
              <a:t>为直线，且到所有风景点的距离和最小。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775520" y="5406554"/>
            <a:ext cx="84963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Arial" panose="020B0604020202020204" pitchFamily="34" charset="0"/>
              </a:rPr>
              <a:t>          </a:t>
            </a:r>
            <a:r>
              <a:rPr lang="zh-CN" altLang="en-US" sz="2400" dirty="0">
                <a:latin typeface="Arial" panose="020B0604020202020204" pitchFamily="34" charset="0"/>
              </a:rPr>
              <a:t>对如上</a:t>
            </a:r>
            <a:r>
              <a:rPr lang="en-US" altLang="zh-CN" sz="2400" dirty="0">
                <a:latin typeface="Arial" panose="020B0604020202020204" pitchFamily="34" charset="0"/>
              </a:rPr>
              <a:t>2</a:t>
            </a:r>
            <a:r>
              <a:rPr lang="zh-CN" altLang="en-US" sz="2400" dirty="0">
                <a:latin typeface="Arial" panose="020B0604020202020204" pitchFamily="34" charset="0"/>
              </a:rPr>
              <a:t>类问题，有一个共同的数学提法：找函数空间上的函数 </a:t>
            </a:r>
            <a:r>
              <a:rPr lang="en-US" altLang="zh-CN" sz="2400" b="1" i="1" dirty="0"/>
              <a:t>g</a:t>
            </a:r>
            <a:r>
              <a:rPr lang="zh-CN" altLang="en-US" sz="2400" dirty="0">
                <a:latin typeface="Arial" panose="020B0604020202020204" pitchFamily="34" charset="0"/>
              </a:rPr>
              <a:t>，使得 </a:t>
            </a:r>
            <a:r>
              <a:rPr lang="en-US" altLang="zh-CN" sz="2400" b="1" i="1" dirty="0"/>
              <a:t>g</a:t>
            </a:r>
            <a:r>
              <a:rPr lang="zh-CN" altLang="en-US" sz="2400" b="1" i="1" dirty="0"/>
              <a:t> </a:t>
            </a:r>
            <a:r>
              <a:rPr lang="zh-CN" altLang="en-US" sz="2400" dirty="0">
                <a:latin typeface="Arial" panose="020B0604020202020204" pitchFamily="34" charset="0"/>
              </a:rPr>
              <a:t>到 </a:t>
            </a:r>
            <a:r>
              <a:rPr lang="en-US" altLang="zh-CN" sz="2400" b="1" i="1" dirty="0"/>
              <a:t>f</a:t>
            </a:r>
            <a:r>
              <a:rPr lang="zh-CN" altLang="en-US" sz="2400" b="1" i="1" dirty="0"/>
              <a:t> </a:t>
            </a:r>
            <a:r>
              <a:rPr lang="zh-CN" altLang="en-US" sz="2400" dirty="0">
                <a:latin typeface="Arial" panose="020B0604020202020204" pitchFamily="34" charset="0"/>
              </a:rPr>
              <a:t>的误差最小。</a:t>
            </a:r>
          </a:p>
        </p:txBody>
      </p:sp>
      <p:sp>
        <p:nvSpPr>
          <p:cNvPr id="6" name="矩形 5"/>
          <p:cNvSpPr/>
          <p:nvPr/>
        </p:nvSpPr>
        <p:spPr>
          <a:xfrm>
            <a:off x="1430148" y="275901"/>
            <a:ext cx="1627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</a:rPr>
              <a:t>函数逼近</a:t>
            </a:r>
          </a:p>
        </p:txBody>
      </p:sp>
    </p:spTree>
    <p:extLst>
      <p:ext uri="{BB962C8B-B14F-4D97-AF65-F5344CB8AC3E}">
        <p14:creationId xmlns:p14="http://schemas.microsoft.com/office/powerpoint/2010/main" val="202343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1430EA7-BA1E-4518-ADD5-B3D9594479FB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1847850" y="333376"/>
            <a:ext cx="8496300" cy="1108075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ts val="4000"/>
              </a:lnSpc>
              <a:spcBef>
                <a:spcPct val="20000"/>
              </a:spcBef>
              <a:defRPr/>
            </a:pPr>
            <a:r>
              <a:rPr lang="en-US" altLang="zh-CN" b="1" kern="0" dirty="0">
                <a:solidFill>
                  <a:srgbClr val="1C0476"/>
                </a:solidFill>
                <a:latin typeface="楷体_GB2312" pitchFamily="49" charset="-122"/>
                <a:ea typeface="楷体_GB2312" pitchFamily="49" charset="-122"/>
              </a:rPr>
              <a:t>【</a:t>
            </a:r>
            <a:r>
              <a:rPr lang="zh-CN" altLang="en-US" b="1" kern="0" dirty="0">
                <a:solidFill>
                  <a:srgbClr val="1C0476"/>
                </a:solidFill>
                <a:latin typeface="楷体_GB2312" pitchFamily="49" charset="-122"/>
                <a:ea typeface="楷体_GB2312" pitchFamily="49" charset="-122"/>
              </a:rPr>
              <a:t>课堂作业</a:t>
            </a:r>
            <a:r>
              <a:rPr lang="en-US" altLang="zh-CN" b="1" kern="0" dirty="0">
                <a:solidFill>
                  <a:srgbClr val="1C0476"/>
                </a:solidFill>
                <a:latin typeface="楷体_GB2312" pitchFamily="49" charset="-122"/>
                <a:ea typeface="楷体_GB2312" pitchFamily="49" charset="-122"/>
              </a:rPr>
              <a:t>】 </a:t>
            </a:r>
            <a:r>
              <a:rPr lang="zh-CN" altLang="en-US" b="1" kern="0" dirty="0">
                <a:solidFill>
                  <a:srgbClr val="1C0476"/>
                </a:solidFill>
                <a:latin typeface="楷体_GB2312" pitchFamily="49" charset="-122"/>
                <a:ea typeface="楷体_GB2312" pitchFamily="49" charset="-122"/>
              </a:rPr>
              <a:t>设</a:t>
            </a:r>
            <a:r>
              <a:rPr lang="en-US" altLang="zh-CN" b="1" i="1" kern="0" dirty="0">
                <a:solidFill>
                  <a:srgbClr val="1C0476"/>
                </a:solidFill>
                <a:latin typeface="+mn-lt"/>
                <a:ea typeface="楷体_GB2312" pitchFamily="49" charset="-122"/>
              </a:rPr>
              <a:t>f</a:t>
            </a:r>
            <a:r>
              <a:rPr lang="en-US" altLang="zh-CN" b="1" kern="0" dirty="0">
                <a:solidFill>
                  <a:srgbClr val="1C0476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en-US" altLang="zh-CN" b="1" i="1" kern="0" dirty="0">
                <a:solidFill>
                  <a:srgbClr val="1C0476"/>
                </a:solidFill>
                <a:latin typeface="+mn-lt"/>
                <a:ea typeface="楷体_GB2312" pitchFamily="49" charset="-122"/>
              </a:rPr>
              <a:t>x</a:t>
            </a:r>
            <a:r>
              <a:rPr lang="en-US" altLang="zh-CN" b="1" kern="0" dirty="0">
                <a:solidFill>
                  <a:srgbClr val="1C0476"/>
                </a:solidFill>
                <a:latin typeface="楷体_GB2312" pitchFamily="49" charset="-122"/>
                <a:ea typeface="楷体_GB2312" pitchFamily="49" charset="-122"/>
              </a:rPr>
              <a:t>)=4</a:t>
            </a:r>
            <a:r>
              <a:rPr lang="en-US" altLang="zh-CN" b="1" i="1" kern="0" dirty="0">
                <a:solidFill>
                  <a:srgbClr val="1C0476"/>
                </a:solidFill>
                <a:latin typeface="+mn-lt"/>
                <a:ea typeface="楷体_GB2312" pitchFamily="49" charset="-122"/>
              </a:rPr>
              <a:t>x</a:t>
            </a:r>
            <a:r>
              <a:rPr lang="en-US" altLang="zh-CN" b="1" kern="0" baseline="30000" dirty="0">
                <a:solidFill>
                  <a:srgbClr val="1C0476"/>
                </a:solidFill>
                <a:latin typeface="楷体_GB2312" pitchFamily="49" charset="-122"/>
                <a:ea typeface="楷体_GB2312" pitchFamily="49" charset="-122"/>
              </a:rPr>
              <a:t>4</a:t>
            </a:r>
            <a:r>
              <a:rPr lang="zh-CN" altLang="en-US" b="1" kern="0" dirty="0">
                <a:solidFill>
                  <a:srgbClr val="1C0476"/>
                </a:solidFill>
                <a:latin typeface="楷体_GB2312" pitchFamily="49" charset="-122"/>
                <a:ea typeface="楷体_GB2312" pitchFamily="49" charset="-122"/>
              </a:rPr>
              <a:t>＋</a:t>
            </a:r>
            <a:r>
              <a:rPr lang="en-US" altLang="zh-CN" b="1" kern="0" dirty="0">
                <a:solidFill>
                  <a:srgbClr val="1C0476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en-US" altLang="zh-CN" b="1" i="1" kern="0" dirty="0">
                <a:solidFill>
                  <a:srgbClr val="1C0476"/>
                </a:solidFill>
                <a:latin typeface="+mn-lt"/>
                <a:ea typeface="楷体_GB2312" pitchFamily="49" charset="-122"/>
              </a:rPr>
              <a:t>x</a:t>
            </a:r>
            <a:r>
              <a:rPr lang="zh-CN" altLang="en-US" b="1" kern="0" baseline="30000" dirty="0">
                <a:solidFill>
                  <a:srgbClr val="1C0476"/>
                </a:solidFill>
                <a:latin typeface="楷体_GB2312" pitchFamily="49" charset="-122"/>
                <a:ea typeface="楷体_GB2312" pitchFamily="49" charset="-122"/>
              </a:rPr>
              <a:t>３</a:t>
            </a:r>
            <a:r>
              <a:rPr lang="zh-CN" altLang="en-US" b="1" kern="0" dirty="0">
                <a:solidFill>
                  <a:srgbClr val="1C0476"/>
                </a:solidFill>
                <a:latin typeface="楷体_GB2312" pitchFamily="49" charset="-122"/>
                <a:ea typeface="楷体_GB2312" pitchFamily="49" charset="-122"/>
              </a:rPr>
              <a:t>－５</a:t>
            </a:r>
            <a:r>
              <a:rPr lang="en-US" altLang="zh-CN" b="1" i="1" kern="0" dirty="0">
                <a:solidFill>
                  <a:srgbClr val="1C0476"/>
                </a:solidFill>
                <a:latin typeface="+mn-lt"/>
                <a:ea typeface="楷体_GB2312" pitchFamily="49" charset="-122"/>
              </a:rPr>
              <a:t>x</a:t>
            </a:r>
            <a:r>
              <a:rPr lang="zh-CN" altLang="en-US" b="1" kern="0" baseline="30000" dirty="0">
                <a:solidFill>
                  <a:srgbClr val="1C0476"/>
                </a:solidFill>
                <a:latin typeface="楷体_GB2312" pitchFamily="49" charset="-122"/>
                <a:ea typeface="楷体_GB2312" pitchFamily="49" charset="-122"/>
              </a:rPr>
              <a:t>２</a:t>
            </a:r>
            <a:r>
              <a:rPr lang="zh-CN" altLang="en-US" b="1" kern="0" dirty="0">
                <a:solidFill>
                  <a:srgbClr val="1C0476"/>
                </a:solidFill>
                <a:latin typeface="楷体_GB2312" pitchFamily="49" charset="-122"/>
                <a:ea typeface="楷体_GB2312" pitchFamily="49" charset="-122"/>
              </a:rPr>
              <a:t>＋</a:t>
            </a:r>
            <a:r>
              <a:rPr lang="en-US" altLang="zh-CN" b="1" kern="0" dirty="0">
                <a:solidFill>
                  <a:srgbClr val="1C0476"/>
                </a:solidFill>
                <a:latin typeface="楷体_GB2312" pitchFamily="49" charset="-122"/>
                <a:ea typeface="楷体_GB2312" pitchFamily="49" charset="-122"/>
              </a:rPr>
              <a:t>8</a:t>
            </a:r>
            <a:r>
              <a:rPr lang="en-US" altLang="zh-CN" b="1" i="1" kern="0" dirty="0">
                <a:solidFill>
                  <a:srgbClr val="1C0476"/>
                </a:solidFill>
                <a:latin typeface="+mn-lt"/>
                <a:ea typeface="楷体_GB2312" pitchFamily="49" charset="-122"/>
              </a:rPr>
              <a:t>x</a:t>
            </a:r>
            <a:r>
              <a:rPr lang="en-US" altLang="zh-CN" b="1" kern="0" dirty="0">
                <a:solidFill>
                  <a:srgbClr val="1C0476"/>
                </a:solidFill>
                <a:latin typeface="楷体_GB2312" pitchFamily="49" charset="-122"/>
                <a:ea typeface="楷体_GB2312" pitchFamily="49" charset="-122"/>
              </a:rPr>
              <a:t>-5/2</a:t>
            </a:r>
            <a:r>
              <a:rPr lang="zh-CN" altLang="en-US" b="1" kern="0" dirty="0">
                <a:solidFill>
                  <a:srgbClr val="1C0476"/>
                </a:solidFill>
                <a:latin typeface="楷体_GB2312" pitchFamily="49" charset="-122"/>
                <a:ea typeface="楷体_GB2312" pitchFamily="49" charset="-122"/>
              </a:rPr>
              <a:t>， </a:t>
            </a:r>
            <a:r>
              <a:rPr lang="en-US" altLang="zh-CN" b="1" kern="0" dirty="0">
                <a:solidFill>
                  <a:srgbClr val="1C0476"/>
                </a:solidFill>
                <a:latin typeface="楷体_GB2312" pitchFamily="49" charset="-122"/>
                <a:ea typeface="楷体_GB2312" pitchFamily="49" charset="-122"/>
              </a:rPr>
              <a:t>|</a:t>
            </a:r>
            <a:r>
              <a:rPr lang="en-US" altLang="zh-CN" b="1" i="1" kern="0" dirty="0">
                <a:solidFill>
                  <a:srgbClr val="1C0476"/>
                </a:solidFill>
                <a:latin typeface="+mn-lt"/>
                <a:ea typeface="楷体_GB2312" pitchFamily="49" charset="-122"/>
              </a:rPr>
              <a:t>x</a:t>
            </a:r>
            <a:r>
              <a:rPr lang="en-US" altLang="zh-CN" b="1" kern="0" dirty="0">
                <a:solidFill>
                  <a:srgbClr val="1C0476"/>
                </a:solidFill>
                <a:latin typeface="楷体_GB2312" pitchFamily="49" charset="-122"/>
                <a:ea typeface="楷体_GB2312" pitchFamily="49" charset="-122"/>
              </a:rPr>
              <a:t>|≤1. </a:t>
            </a:r>
            <a:r>
              <a:rPr lang="zh-CN" altLang="en-US" b="1" kern="0" dirty="0">
                <a:solidFill>
                  <a:srgbClr val="1C0476"/>
                </a:solidFill>
                <a:latin typeface="楷体_GB2312" pitchFamily="49" charset="-122"/>
                <a:ea typeface="楷体_GB2312" pitchFamily="49" charset="-122"/>
              </a:rPr>
              <a:t>求</a:t>
            </a:r>
            <a:r>
              <a:rPr lang="en-US" altLang="zh-CN" b="1" i="1" kern="0" dirty="0">
                <a:solidFill>
                  <a:srgbClr val="1C0476"/>
                </a:solidFill>
                <a:latin typeface="+mn-lt"/>
                <a:ea typeface="楷体_GB2312" pitchFamily="49" charset="-122"/>
              </a:rPr>
              <a:t>f</a:t>
            </a:r>
            <a:r>
              <a:rPr lang="en-US" altLang="zh-CN" b="1" kern="0" dirty="0">
                <a:solidFill>
                  <a:srgbClr val="1C0476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en-US" altLang="zh-CN" b="1" i="1" kern="0" dirty="0">
                <a:solidFill>
                  <a:srgbClr val="1C0476"/>
                </a:solidFill>
                <a:latin typeface="+mn-lt"/>
                <a:ea typeface="楷体_GB2312" pitchFamily="49" charset="-122"/>
              </a:rPr>
              <a:t>x</a:t>
            </a:r>
            <a:r>
              <a:rPr lang="en-US" altLang="zh-CN" b="1" kern="0" dirty="0">
                <a:solidFill>
                  <a:srgbClr val="1C0476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b="1" kern="0" dirty="0">
                <a:solidFill>
                  <a:srgbClr val="1C0476"/>
                </a:solidFill>
                <a:latin typeface="楷体_GB2312" pitchFamily="49" charset="-122"/>
                <a:ea typeface="楷体_GB2312" pitchFamily="49" charset="-122"/>
              </a:rPr>
              <a:t>在［</a:t>
            </a:r>
            <a:r>
              <a:rPr lang="en-US" altLang="zh-CN" b="1" kern="0" dirty="0">
                <a:solidFill>
                  <a:srgbClr val="1C0476"/>
                </a:solidFill>
                <a:latin typeface="楷体_GB2312" pitchFamily="49" charset="-122"/>
                <a:ea typeface="楷体_GB2312" pitchFamily="49" charset="-122"/>
              </a:rPr>
              <a:t>-1,1</a:t>
            </a:r>
            <a:r>
              <a:rPr lang="zh-CN" altLang="en-US" b="1" kern="0" dirty="0">
                <a:solidFill>
                  <a:srgbClr val="1C0476"/>
                </a:solidFill>
                <a:latin typeface="楷体_GB2312" pitchFamily="49" charset="-122"/>
                <a:ea typeface="楷体_GB2312" pitchFamily="49" charset="-122"/>
              </a:rPr>
              <a:t>］中的</a:t>
            </a:r>
            <a:r>
              <a:rPr lang="en-US" altLang="zh-CN" b="1" kern="0" dirty="0">
                <a:solidFill>
                  <a:srgbClr val="1C0476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 kern="0" dirty="0">
                <a:solidFill>
                  <a:srgbClr val="1C0476"/>
                </a:solidFill>
                <a:latin typeface="楷体_GB2312" pitchFamily="49" charset="-122"/>
                <a:ea typeface="楷体_GB2312" pitchFamily="49" charset="-122"/>
              </a:rPr>
              <a:t>次最佳一致逼近元 </a:t>
            </a:r>
            <a:r>
              <a:rPr lang="en-US" altLang="zh-CN" b="1" i="1" kern="0" dirty="0">
                <a:solidFill>
                  <a:srgbClr val="1C0476"/>
                </a:solidFill>
                <a:latin typeface="楷体_GB2312" pitchFamily="49" charset="-122"/>
                <a:ea typeface="楷体_GB2312" pitchFamily="49" charset="-122"/>
              </a:rPr>
              <a:t>p</a:t>
            </a:r>
            <a:r>
              <a:rPr lang="en-US" altLang="zh-CN" b="1" kern="0" baseline="-25000" dirty="0">
                <a:solidFill>
                  <a:srgbClr val="1C0476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en-US" altLang="zh-CN" b="1" kern="0" dirty="0">
                <a:solidFill>
                  <a:srgbClr val="1C0476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en-US" altLang="zh-CN" b="1" i="1" kern="0" dirty="0">
                <a:solidFill>
                  <a:srgbClr val="1C0476"/>
                </a:solidFill>
                <a:latin typeface="+mn-lt"/>
                <a:ea typeface="楷体_GB2312" pitchFamily="49" charset="-122"/>
              </a:rPr>
              <a:t>x</a:t>
            </a:r>
            <a:r>
              <a:rPr lang="en-US" altLang="zh-CN" b="1" kern="0" dirty="0">
                <a:solidFill>
                  <a:srgbClr val="1C0476"/>
                </a:solidFill>
                <a:latin typeface="楷体_GB2312" pitchFamily="49" charset="-122"/>
                <a:ea typeface="楷体_GB2312" pitchFamily="49" charset="-122"/>
              </a:rPr>
              <a:t>).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208214" y="1484313"/>
            <a:ext cx="7559675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/>
              <a:t>解</a:t>
            </a:r>
            <a:r>
              <a:rPr lang="zh-CN" altLang="en-US" sz="2400"/>
              <a:t> 由 </a:t>
            </a:r>
            <a:r>
              <a:rPr lang="en-US" altLang="zh-CN" sz="2400" i="1"/>
              <a:t>f </a:t>
            </a:r>
            <a:r>
              <a:rPr lang="en-US" altLang="zh-CN" sz="2400"/>
              <a:t>(</a:t>
            </a:r>
            <a:r>
              <a:rPr lang="en-US" altLang="zh-CN" sz="2400" i="1"/>
              <a:t>x</a:t>
            </a:r>
            <a:r>
              <a:rPr lang="en-US" altLang="zh-CN" sz="2400"/>
              <a:t>)</a:t>
            </a:r>
            <a:r>
              <a:rPr lang="zh-CN" altLang="en-US" sz="2400"/>
              <a:t>的表达式可知</a:t>
            </a:r>
            <a:r>
              <a:rPr lang="en-US" altLang="zh-CN" sz="2400" i="1"/>
              <a:t>b</a:t>
            </a:r>
            <a:r>
              <a:rPr lang="zh-CN" altLang="en-US" sz="2400" baseline="-25000"/>
              <a:t>４</a:t>
            </a:r>
            <a:r>
              <a:rPr lang="zh-CN" altLang="en-US" sz="2400"/>
              <a:t>＝４</a:t>
            </a:r>
            <a:r>
              <a:rPr lang="en-US" altLang="zh-CN" sz="2400"/>
              <a:t>,</a:t>
            </a:r>
            <a:r>
              <a:rPr lang="zh-CN" altLang="en-US" sz="2400"/>
              <a:t>首项系数为</a:t>
            </a:r>
            <a:r>
              <a:rPr lang="en-US" altLang="zh-CN" sz="2400"/>
              <a:t>1</a:t>
            </a:r>
            <a:r>
              <a:rPr lang="zh-CN" altLang="en-US" sz="2400"/>
              <a:t>的</a:t>
            </a:r>
            <a:r>
              <a:rPr lang="en-US" altLang="zh-CN" sz="2400"/>
              <a:t>4</a:t>
            </a:r>
            <a:r>
              <a:rPr lang="zh-CN" altLang="en-US" sz="2400"/>
              <a:t>次</a:t>
            </a:r>
            <a:r>
              <a:rPr lang="en-US" altLang="zh-CN" sz="2400"/>
              <a:t>Chebyshev</a:t>
            </a:r>
            <a:r>
              <a:rPr lang="zh-CN" altLang="en-US" sz="2400"/>
              <a:t>多项式为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ea typeface="System" charset="-122"/>
              </a:rPr>
              <a:t>            </a:t>
            </a:r>
            <a:r>
              <a:rPr lang="en-US" altLang="zh-CN" sz="2400" i="1">
                <a:ea typeface="System" charset="-122"/>
              </a:rPr>
              <a:t>T</a:t>
            </a:r>
            <a:r>
              <a:rPr lang="en-US" altLang="zh-CN" sz="2400" baseline="-25000">
                <a:ea typeface="System" charset="-122"/>
              </a:rPr>
              <a:t>4</a:t>
            </a:r>
            <a:r>
              <a:rPr lang="en-US" altLang="zh-CN" sz="2400">
                <a:ea typeface="System" charset="-122"/>
              </a:rPr>
              <a:t>(</a:t>
            </a:r>
            <a:r>
              <a:rPr lang="en-US" altLang="zh-CN" sz="2400" i="1">
                <a:ea typeface="System" charset="-122"/>
              </a:rPr>
              <a:t>x</a:t>
            </a:r>
            <a:r>
              <a:rPr lang="en-US" altLang="zh-CN" sz="2400">
                <a:ea typeface="System" charset="-122"/>
              </a:rPr>
              <a:t>)</a:t>
            </a:r>
            <a:r>
              <a:rPr lang="zh-CN" altLang="en-US" sz="2400">
                <a:ea typeface="System" charset="-122"/>
              </a:rPr>
              <a:t>＝</a:t>
            </a:r>
            <a:r>
              <a:rPr lang="en-US" altLang="zh-CN" sz="2400" i="1">
                <a:ea typeface="System" charset="-122"/>
              </a:rPr>
              <a:t>x</a:t>
            </a:r>
            <a:r>
              <a:rPr lang="zh-CN" altLang="en-US" sz="2400" baseline="30000">
                <a:ea typeface="System" charset="-122"/>
              </a:rPr>
              <a:t>４</a:t>
            </a:r>
            <a:r>
              <a:rPr lang="zh-CN" altLang="en-US" sz="2400">
                <a:ea typeface="System" charset="-122"/>
              </a:rPr>
              <a:t>－</a:t>
            </a:r>
            <a:r>
              <a:rPr lang="en-US" altLang="zh-CN" sz="2400" i="1">
                <a:ea typeface="System" charset="-122"/>
              </a:rPr>
              <a:t>x</a:t>
            </a:r>
            <a:r>
              <a:rPr lang="zh-CN" altLang="en-US" sz="2400" baseline="30000">
                <a:ea typeface="System" charset="-122"/>
              </a:rPr>
              <a:t>２</a:t>
            </a:r>
            <a:r>
              <a:rPr lang="zh-CN" altLang="en-US" sz="2400">
                <a:ea typeface="System" charset="-122"/>
              </a:rPr>
              <a:t>＋</a:t>
            </a:r>
            <a:r>
              <a:rPr lang="en-US" altLang="zh-CN" sz="2400">
                <a:ea typeface="System" charset="-122"/>
              </a:rPr>
              <a:t>1/8.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/>
              <a:t>由</a:t>
            </a:r>
            <a:r>
              <a:rPr lang="en-US" altLang="zh-CN" sz="2400"/>
              <a:t>(</a:t>
            </a:r>
            <a:r>
              <a:rPr lang="zh-CN" altLang="en-US" sz="2400"/>
              <a:t>*</a:t>
            </a:r>
            <a:r>
              <a:rPr lang="en-US" altLang="zh-CN" sz="2400"/>
              <a:t>)</a:t>
            </a:r>
            <a:r>
              <a:rPr lang="zh-CN" altLang="en-US" sz="2400"/>
              <a:t>式得</a:t>
            </a:r>
            <a:endParaRPr lang="en-US" altLang="zh-CN" sz="2400"/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/>
              <a:t>      </a:t>
            </a:r>
            <a:r>
              <a:rPr lang="zh-CN" altLang="en-US" sz="2400"/>
              <a:t> </a:t>
            </a:r>
            <a:r>
              <a:rPr lang="en-US" altLang="zh-CN" sz="2400" i="1">
                <a:ea typeface="System" charset="-122"/>
              </a:rPr>
              <a:t>p</a:t>
            </a:r>
            <a:r>
              <a:rPr lang="en-US" altLang="zh-CN" sz="2400" baseline="-25000">
                <a:ea typeface="System" charset="-122"/>
              </a:rPr>
              <a:t>3</a:t>
            </a:r>
            <a:r>
              <a:rPr lang="en-US" altLang="zh-CN" sz="2400">
                <a:ea typeface="System" charset="-122"/>
              </a:rPr>
              <a:t>(</a:t>
            </a:r>
            <a:r>
              <a:rPr lang="en-US" altLang="zh-CN" sz="2400" i="1">
                <a:ea typeface="System" charset="-122"/>
              </a:rPr>
              <a:t>x</a:t>
            </a:r>
            <a:r>
              <a:rPr lang="en-US" altLang="zh-CN" sz="2400">
                <a:ea typeface="System" charset="-122"/>
              </a:rPr>
              <a:t>) = </a:t>
            </a:r>
            <a:r>
              <a:rPr lang="en-US" altLang="zh-CN" sz="2400" i="1">
                <a:ea typeface="System" charset="-122"/>
              </a:rPr>
              <a:t>f</a:t>
            </a:r>
            <a:r>
              <a:rPr lang="en-US" altLang="zh-CN" sz="2400">
                <a:ea typeface="System" charset="-122"/>
              </a:rPr>
              <a:t>(</a:t>
            </a:r>
            <a:r>
              <a:rPr lang="en-US" altLang="zh-CN" sz="2400" i="1">
                <a:ea typeface="System" charset="-122"/>
              </a:rPr>
              <a:t>x</a:t>
            </a:r>
            <a:r>
              <a:rPr lang="en-US" altLang="zh-CN" sz="2400">
                <a:ea typeface="System" charset="-122"/>
              </a:rPr>
              <a:t>)</a:t>
            </a:r>
            <a:r>
              <a:rPr lang="zh-CN" altLang="en-US" sz="2400">
                <a:ea typeface="System" charset="-122"/>
              </a:rPr>
              <a:t> － </a:t>
            </a:r>
            <a:r>
              <a:rPr lang="en-US" altLang="zh-CN" sz="2400">
                <a:ea typeface="System" charset="-122"/>
              </a:rPr>
              <a:t>4</a:t>
            </a:r>
            <a:r>
              <a:rPr lang="en-US" altLang="zh-CN" sz="2400" i="1">
                <a:ea typeface="System" charset="-122"/>
              </a:rPr>
              <a:t>T</a:t>
            </a:r>
            <a:r>
              <a:rPr lang="en-US" altLang="zh-CN" sz="2400" baseline="-25000">
                <a:ea typeface="System" charset="-122"/>
              </a:rPr>
              <a:t>4</a:t>
            </a:r>
            <a:r>
              <a:rPr lang="en-US" altLang="zh-CN" sz="2400">
                <a:ea typeface="System" charset="-122"/>
              </a:rPr>
              <a:t>(</a:t>
            </a:r>
            <a:r>
              <a:rPr lang="en-US" altLang="zh-CN" sz="2400" i="1">
                <a:ea typeface="System" charset="-122"/>
              </a:rPr>
              <a:t>x</a:t>
            </a:r>
            <a:r>
              <a:rPr lang="en-US" altLang="zh-CN" sz="2400">
                <a:ea typeface="System" charset="-122"/>
              </a:rPr>
              <a:t>) 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>
                <a:ea typeface="System" charset="-122"/>
              </a:rPr>
              <a:t>                = 2</a:t>
            </a:r>
            <a:r>
              <a:rPr lang="en-US" altLang="zh-CN" sz="2400" i="1">
                <a:ea typeface="System" charset="-122"/>
              </a:rPr>
              <a:t>x</a:t>
            </a:r>
            <a:r>
              <a:rPr lang="zh-CN" altLang="en-US" sz="2400" baseline="30000">
                <a:ea typeface="System" charset="-122"/>
              </a:rPr>
              <a:t>３</a:t>
            </a:r>
            <a:r>
              <a:rPr lang="zh-CN" altLang="en-US" sz="2400">
                <a:ea typeface="System" charset="-122"/>
              </a:rPr>
              <a:t>－</a:t>
            </a:r>
            <a:r>
              <a:rPr lang="en-US" altLang="zh-CN" sz="2400" i="1">
                <a:ea typeface="System" charset="-122"/>
              </a:rPr>
              <a:t>x</a:t>
            </a:r>
            <a:r>
              <a:rPr lang="zh-CN" altLang="en-US" sz="2400" baseline="30000">
                <a:ea typeface="System" charset="-122"/>
              </a:rPr>
              <a:t>２</a:t>
            </a:r>
            <a:r>
              <a:rPr lang="zh-CN" altLang="en-US" sz="2400">
                <a:ea typeface="System" charset="-122"/>
              </a:rPr>
              <a:t>＋</a:t>
            </a:r>
            <a:r>
              <a:rPr lang="en-US" altLang="zh-CN" sz="2400">
                <a:ea typeface="System" charset="-122"/>
              </a:rPr>
              <a:t>8</a:t>
            </a:r>
            <a:r>
              <a:rPr lang="en-US" altLang="zh-CN" sz="2400" i="1">
                <a:ea typeface="System" charset="-122"/>
              </a:rPr>
              <a:t>x</a:t>
            </a:r>
            <a:r>
              <a:rPr lang="zh-CN" altLang="en-US" sz="2400">
                <a:ea typeface="System" charset="-122"/>
              </a:rPr>
              <a:t> － </a:t>
            </a:r>
            <a:r>
              <a:rPr lang="en-US" altLang="zh-CN" sz="2400">
                <a:ea typeface="System" charset="-122"/>
              </a:rPr>
              <a:t>3</a:t>
            </a:r>
          </a:p>
        </p:txBody>
      </p:sp>
      <p:pic>
        <p:nvPicPr>
          <p:cNvPr id="18437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188" y="3486150"/>
            <a:ext cx="4392612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utoUpdateAnimBg="0"/>
      <p:bldP spid="3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1559496" y="548680"/>
                <a:ext cx="9289032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FF0000"/>
                    </a:solidFill>
                  </a:rPr>
                  <a:t>例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r>
                  <a:rPr lang="zh-CN" altLang="en-US" dirty="0"/>
                  <a:t>在</a:t>
                </a:r>
                <a:r>
                  <a:rPr lang="en-US" altLang="zh-CN" dirty="0"/>
                  <a:t>[-1,1]</a:t>
                </a:r>
                <a:r>
                  <a:rPr lang="zh-CN" altLang="en-US" dirty="0"/>
                  <a:t>上，对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=4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+1,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求</m:t>
                    </m:r>
                  </m:oMath>
                </a14:m>
                <a:r>
                  <a:rPr lang="zh-CN" altLang="en-US" dirty="0"/>
                  <a:t>它的最佳一致逼近多项式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496" y="548680"/>
                <a:ext cx="9289032" cy="1261884"/>
              </a:xfrm>
              <a:prstGeom prst="rect">
                <a:avLst/>
              </a:prstGeom>
              <a:blipFill>
                <a:blip r:embed="rId3"/>
                <a:stretch>
                  <a:fillRect l="-1378" t="-5314" r="-722" b="-4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/>
          <p:cNvGrpSpPr/>
          <p:nvPr/>
        </p:nvGrpSpPr>
        <p:grpSpPr>
          <a:xfrm>
            <a:off x="1915666" y="2060848"/>
            <a:ext cx="4295446" cy="2117849"/>
            <a:chOff x="1915666" y="2060848"/>
            <a:chExt cx="4295446" cy="21178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矩形 2"/>
                <p:cNvSpPr/>
                <p:nvPr/>
              </p:nvSpPr>
              <p:spPr>
                <a:xfrm>
                  <a:off x="3287688" y="2060848"/>
                  <a:ext cx="193059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a14:m>
                  <a:r>
                    <a:rPr lang="en-US" altLang="zh-CN" dirty="0"/>
                    <a:t>-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" name="矩形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7688" y="2060848"/>
                  <a:ext cx="1930593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2524" t="-10526" b="-289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文本框 3"/>
                <p:cNvSpPr txBox="1"/>
                <p:nvPr/>
              </p:nvSpPr>
              <p:spPr>
                <a:xfrm>
                  <a:off x="5233665" y="2107014"/>
                  <a:ext cx="97744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" name="文本框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3665" y="2107014"/>
                  <a:ext cx="977447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875" r="-10000" b="-3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/>
                <p:cNvSpPr/>
                <p:nvPr/>
              </p:nvSpPr>
              <p:spPr>
                <a:xfrm>
                  <a:off x="3279421" y="2772797"/>
                  <a:ext cx="178901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a14:m>
                  <a:r>
                    <a:rPr lang="en-US" altLang="zh-CN" dirty="0"/>
                    <a:t>-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a14:m>
                  <a:r>
                    <a:rPr lang="en-US" altLang="zh-CN" dirty="0"/>
                    <a:t>=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5" name="矩形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9421" y="2772797"/>
                  <a:ext cx="1789016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3072" t="-10526" r="-4437" b="-289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/>
                <p:cNvSpPr txBox="1"/>
                <p:nvPr/>
              </p:nvSpPr>
              <p:spPr>
                <a:xfrm>
                  <a:off x="5225398" y="2818963"/>
                  <a:ext cx="97744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" name="文本框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5398" y="2818963"/>
                  <a:ext cx="97744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6832" r="-9938" b="-3606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文本框 6"/>
            <p:cNvSpPr txBox="1"/>
            <p:nvPr/>
          </p:nvSpPr>
          <p:spPr>
            <a:xfrm>
              <a:off x="2783632" y="3717032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能否成立？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915666" y="2416823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或</a:t>
              </a: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731920" y="4714691"/>
            <a:ext cx="5929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思考：什么情况下能使用前述方法求</a:t>
            </a:r>
            <a:r>
              <a:rPr lang="en-US" altLang="zh-CN" dirty="0" err="1"/>
              <a:t>Pn</a:t>
            </a:r>
            <a:r>
              <a:rPr lang="en-US" altLang="zh-CN" dirty="0"/>
              <a:t>(x)?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2823094" y="5456941"/>
                <a:ext cx="45824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/>
                  <a:t>是仅比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/>
                  <a:t>高一次的多项式</a:t>
                </a: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094" y="5456941"/>
                <a:ext cx="4582408" cy="461665"/>
              </a:xfrm>
              <a:prstGeom prst="rect">
                <a:avLst/>
              </a:prstGeom>
              <a:blipFill>
                <a:blip r:embed="rId8"/>
                <a:stretch>
                  <a:fillRect l="-1064" t="-14474" r="-1197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750857" y="6276822"/>
                <a:ext cx="17890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/>
                  <a:t>=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857" y="6276822"/>
                <a:ext cx="1789016" cy="461665"/>
              </a:xfrm>
              <a:prstGeom prst="rect">
                <a:avLst/>
              </a:prstGeom>
              <a:blipFill>
                <a:blip r:embed="rId9"/>
                <a:stretch>
                  <a:fillRect l="-2721" t="-10667" r="-4422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4696834" y="6322988"/>
                <a:ext cx="12906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34" y="6322988"/>
                <a:ext cx="1290674" cy="369332"/>
              </a:xfrm>
              <a:prstGeom prst="rect">
                <a:avLst/>
              </a:prstGeom>
              <a:blipFill>
                <a:blip r:embed="rId10"/>
                <a:stretch>
                  <a:fillRect l="-5189" r="-8019" b="-360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723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2279650" y="333376"/>
            <a:ext cx="1524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/>
              <a:t>(2) </a:t>
            </a:r>
            <a:r>
              <a:rPr lang="zh-CN" altLang="en-US" sz="2400" dirty="0"/>
              <a:t>性质</a:t>
            </a:r>
          </a:p>
        </p:txBody>
      </p:sp>
      <p:sp>
        <p:nvSpPr>
          <p:cNvPr id="15370" name="Rectangle 9"/>
          <p:cNvSpPr>
            <a:spLocks noChangeArrowheads="1"/>
          </p:cNvSpPr>
          <p:nvPr/>
        </p:nvSpPr>
        <p:spPr bwMode="auto">
          <a:xfrm>
            <a:off x="1808257" y="926186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accent2"/>
                </a:solidFill>
                <a:sym typeface="Wingdings" panose="05000000000000000000" pitchFamily="2" charset="2"/>
              </a:rPr>
              <a:t></a:t>
            </a:r>
            <a:r>
              <a:rPr lang="zh-CN" altLang="en-US" sz="2400" dirty="0">
                <a:solidFill>
                  <a:schemeClr val="accent2"/>
                </a:solidFill>
                <a:sym typeface="Wingdings" panose="05000000000000000000" pitchFamily="2" charset="2"/>
              </a:rPr>
              <a:t>性质</a:t>
            </a:r>
            <a:r>
              <a:rPr lang="en-US" altLang="zh-CN" sz="2400" dirty="0">
                <a:solidFill>
                  <a:schemeClr val="accent2"/>
                </a:solidFill>
                <a:sym typeface="Wingdings" panose="05000000000000000000" pitchFamily="2" charset="2"/>
              </a:rPr>
              <a:t>1</a:t>
            </a:r>
            <a:r>
              <a:rPr lang="zh-CN" altLang="en-US" sz="2400" dirty="0">
                <a:solidFill>
                  <a:schemeClr val="accent2"/>
                </a:solidFill>
                <a:sym typeface="Wingdings" panose="05000000000000000000" pitchFamily="2" charset="2"/>
              </a:rPr>
              <a:t>：极值性质</a:t>
            </a:r>
            <a:endParaRPr lang="en-US" altLang="zh-CN" sz="2400" dirty="0">
              <a:solidFill>
                <a:schemeClr val="accent2"/>
              </a:solidFill>
              <a:sym typeface="Wingdings" panose="05000000000000000000" pitchFamily="2" charset="2"/>
            </a:endParaRPr>
          </a:p>
        </p:txBody>
      </p:sp>
      <p:sp>
        <p:nvSpPr>
          <p:cNvPr id="15367" name="Rectangle 4"/>
          <p:cNvSpPr>
            <a:spLocks noChangeArrowheads="1"/>
          </p:cNvSpPr>
          <p:nvPr/>
        </p:nvSpPr>
        <p:spPr bwMode="auto">
          <a:xfrm>
            <a:off x="1808257" y="3797914"/>
            <a:ext cx="273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accent2"/>
                </a:solidFill>
                <a:sym typeface="Wingdings" panose="05000000000000000000" pitchFamily="2" charset="2"/>
              </a:rPr>
              <a:t></a:t>
            </a:r>
            <a:r>
              <a:rPr lang="zh-CN" altLang="en-US" sz="2400" dirty="0">
                <a:solidFill>
                  <a:schemeClr val="accent2"/>
                </a:solidFill>
                <a:sym typeface="Wingdings" panose="05000000000000000000" pitchFamily="2" charset="2"/>
              </a:rPr>
              <a:t>性质</a:t>
            </a:r>
            <a:r>
              <a:rPr lang="en-US" altLang="zh-CN" sz="2400" dirty="0">
                <a:solidFill>
                  <a:schemeClr val="accent2"/>
                </a:solidFill>
                <a:sym typeface="Wingdings" panose="05000000000000000000" pitchFamily="2" charset="2"/>
              </a:rPr>
              <a:t>2</a:t>
            </a:r>
            <a:r>
              <a:rPr lang="zh-CN" altLang="en-US" sz="2400" dirty="0">
                <a:solidFill>
                  <a:schemeClr val="accent2"/>
                </a:solidFill>
                <a:sym typeface="Wingdings" panose="05000000000000000000" pitchFamily="2" charset="2"/>
              </a:rPr>
              <a:t>：零点性质</a:t>
            </a:r>
            <a:endParaRPr lang="en-US" altLang="zh-CN" sz="2400" dirty="0">
              <a:solidFill>
                <a:schemeClr val="accent2"/>
              </a:solidFill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956338" y="1195118"/>
                <a:ext cx="6848157" cy="19059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,|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𝑐𝑜𝑠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zh-CN" dirty="0"/>
                  <a:t>,k=0,1,…n,</a:t>
                </a:r>
                <a:r>
                  <a:rPr lang="zh-CN" altLang="en-US" dirty="0"/>
                  <a:t>处，</a:t>
                </a:r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:endParaRPr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altLang="zh-CN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:r>
                  <a:rPr lang="zh-CN" altLang="en-US" dirty="0">
                    <a:ea typeface="Cambria Math" panose="02040503050406030204" pitchFamily="18" charset="0"/>
                  </a:rPr>
                  <a:t>轮流取最大值</a:t>
                </a:r>
                <a:r>
                  <a:rPr lang="en-US" altLang="zh-CN" dirty="0">
                    <a:ea typeface="Cambria Math" panose="02040503050406030204" pitchFamily="18" charset="0"/>
                  </a:rPr>
                  <a:t>1</a:t>
                </a:r>
                <a:r>
                  <a:rPr lang="zh-CN" altLang="en-US" dirty="0">
                    <a:ea typeface="Cambria Math" panose="02040503050406030204" pitchFamily="18" charset="0"/>
                  </a:rPr>
                  <a:t>和最小值</a:t>
                </a:r>
                <a:r>
                  <a:rPr lang="en-US" altLang="zh-CN" dirty="0">
                    <a:ea typeface="Cambria Math" panose="02040503050406030204" pitchFamily="18" charset="0"/>
                  </a:rPr>
                  <a:t>-1,</a:t>
                </a:r>
                <a:r>
                  <a:rPr lang="zh-CN" altLang="en-US" dirty="0">
                    <a:ea typeface="Cambria Math" panose="02040503050406030204" pitchFamily="18" charset="0"/>
                  </a:rPr>
                  <a:t>共有</a:t>
                </a:r>
                <a:r>
                  <a:rPr lang="en-US" altLang="zh-CN" dirty="0">
                    <a:ea typeface="Cambria Math" panose="02040503050406030204" pitchFamily="18" charset="0"/>
                  </a:rPr>
                  <a:t>n+1</a:t>
                </a:r>
                <a:r>
                  <a:rPr lang="zh-CN" altLang="en-US" dirty="0">
                    <a:ea typeface="Cambria Math" panose="02040503050406030204" pitchFamily="18" charset="0"/>
                  </a:rPr>
                  <a:t>个极值点</a:t>
                </a:r>
                <a:r>
                  <a:rPr lang="en-US" altLang="zh-CN" dirty="0">
                    <a:ea typeface="Cambria Math" panose="02040503050406030204" pitchFamily="18" charset="0"/>
                  </a:rPr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338" y="1195118"/>
                <a:ext cx="6848157" cy="1905906"/>
              </a:xfrm>
              <a:prstGeom prst="rect">
                <a:avLst/>
              </a:prstGeom>
              <a:blipFill>
                <a:blip r:embed="rId3"/>
                <a:stretch>
                  <a:fillRect l="-2671" r="-1781" b="-54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3803650" y="3032108"/>
                <a:ext cx="5354607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altLang="zh-CN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sty m:val="p"/>
                            </m:rPr>
                            <a:rPr lang="en-US" altLang="zh-CN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𝑐𝑜𝑠𝑘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(−1)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650" y="3032108"/>
                <a:ext cx="5354607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1269982"/>
              </p:ext>
            </p:extLst>
          </p:nvPr>
        </p:nvGraphicFramePr>
        <p:xfrm>
          <a:off x="3746822" y="4833212"/>
          <a:ext cx="4752975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52" name="Equation" r:id="rId5" imgW="1742983" imgH="295111" progId="Equation.DSMT4">
                  <p:embed/>
                </p:oleObj>
              </mc:Choice>
              <mc:Fallback>
                <p:oleObj name="Equation" r:id="rId5" imgW="1742983" imgH="295111" progId="Equation.DSMT4">
                  <p:embed/>
                  <p:pic>
                    <p:nvPicPr>
                      <p:cNvPr id="17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6822" y="4833212"/>
                        <a:ext cx="4752975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3510617" y="4299812"/>
            <a:ext cx="5383212" cy="533400"/>
            <a:chOff x="3477284" y="4170557"/>
            <a:chExt cx="5383212" cy="533400"/>
          </a:xfrm>
        </p:grpSpPr>
        <p:sp>
          <p:nvSpPr>
            <p:cNvPr id="16" name="Text Box 8"/>
            <p:cNvSpPr txBox="1">
              <a:spLocks noChangeArrowheads="1"/>
            </p:cNvSpPr>
            <p:nvPr/>
          </p:nvSpPr>
          <p:spPr bwMode="auto">
            <a:xfrm>
              <a:off x="3477284" y="4170557"/>
              <a:ext cx="538321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400" i="1" dirty="0">
                  <a:solidFill>
                    <a:srgbClr val="000000"/>
                  </a:solidFill>
                </a:rPr>
                <a:t>         </a:t>
              </a:r>
              <a:r>
                <a:rPr lang="zh-CN" altLang="en-US" sz="2400" dirty="0"/>
                <a:t>在区间</a:t>
              </a:r>
              <a:r>
                <a:rPr lang="en-US" altLang="zh-CN" sz="2400" dirty="0">
                  <a:solidFill>
                    <a:srgbClr val="000000"/>
                  </a:solidFill>
                </a:rPr>
                <a:t>[-1, 1]</a:t>
              </a:r>
              <a:r>
                <a:rPr lang="zh-CN" altLang="en-US" sz="2400" dirty="0"/>
                <a:t>上有</a:t>
              </a:r>
              <a:r>
                <a:rPr lang="zh-CN" altLang="en-US" sz="2400" i="1" dirty="0">
                  <a:solidFill>
                    <a:srgbClr val="000000"/>
                  </a:solidFill>
                </a:rPr>
                <a:t>     </a:t>
              </a:r>
              <a:r>
                <a:rPr lang="zh-CN" altLang="en-US" sz="2400" dirty="0"/>
                <a:t>个不同的零点</a:t>
              </a:r>
            </a:p>
          </p:txBody>
        </p:sp>
        <p:graphicFrame>
          <p:nvGraphicFramePr>
            <p:cNvPr id="18" name="Object 2"/>
            <p:cNvGraphicFramePr>
              <a:graphicFrameLocks noChangeAspect="1"/>
            </p:cNvGraphicFramePr>
            <p:nvPr>
              <p:extLst/>
            </p:nvPr>
          </p:nvGraphicFramePr>
          <p:xfrm>
            <a:off x="6546850" y="4246757"/>
            <a:ext cx="319087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353" name="Equation" r:id="rId7" imgW="2190750" imgH="2409825" progId="Equation.DSMT4">
                    <p:embed/>
                  </p:oleObj>
                </mc:Choice>
                <mc:Fallback>
                  <p:oleObj name="Equation" r:id="rId7" imgW="2190750" imgH="2409825" progId="Equation.DSMT4">
                    <p:embed/>
                    <p:pic>
                      <p:nvPicPr>
                        <p:cNvPr id="18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46850" y="4246757"/>
                          <a:ext cx="319087" cy="349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3"/>
            <p:cNvGraphicFramePr>
              <a:graphicFrameLocks noChangeAspect="1"/>
            </p:cNvGraphicFramePr>
            <p:nvPr>
              <p:extLst/>
            </p:nvPr>
          </p:nvGraphicFramePr>
          <p:xfrm>
            <a:off x="3803650" y="4170557"/>
            <a:ext cx="444500" cy="533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354" name="Equation" r:id="rId9" imgW="2847975" imgH="3952875" progId="Equation.DSMT4">
                    <p:embed/>
                  </p:oleObj>
                </mc:Choice>
                <mc:Fallback>
                  <p:oleObj name="Equation" r:id="rId9" imgW="2847975" imgH="3952875" progId="Equation.DSMT4">
                    <p:embed/>
                    <p:pic>
                      <p:nvPicPr>
                        <p:cNvPr id="19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3650" y="4170557"/>
                          <a:ext cx="444500" cy="533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3477284" y="5706069"/>
                <a:ext cx="6777305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altLang="zh-CN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sty m:val="p"/>
                            </m:rPr>
                            <a:rPr lang="en-US" altLang="zh-CN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（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−1）</m:t>
                                  </m:r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284" y="5706069"/>
                <a:ext cx="6777305" cy="8298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 bwMode="auto">
          <a:xfrm>
            <a:off x="9158257" y="793750"/>
            <a:ext cx="2122319" cy="1267097"/>
          </a:xfrm>
          <a:prstGeom prst="rect">
            <a:avLst/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最大值点与最小值点个数有限，正负间隔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239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0" grpId="0"/>
      <p:bldP spid="15367" grpId="0"/>
      <p:bldP spid="5" grpId="0"/>
      <p:bldP spid="6" grpId="0"/>
      <p:bldP spid="20" grpId="0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4"/>
          <p:cNvGrpSpPr>
            <a:grpSpLocks/>
          </p:cNvGrpSpPr>
          <p:nvPr/>
        </p:nvGrpSpPr>
        <p:grpSpPr bwMode="auto">
          <a:xfrm>
            <a:off x="2063750" y="476251"/>
            <a:ext cx="7010400" cy="1166813"/>
            <a:chOff x="539750" y="476250"/>
            <a:chExt cx="7010400" cy="1166813"/>
          </a:xfrm>
        </p:grpSpPr>
        <p:sp>
          <p:nvSpPr>
            <p:cNvPr id="16399" name="Text Box 6"/>
            <p:cNvSpPr txBox="1">
              <a:spLocks noChangeArrowheads="1"/>
            </p:cNvSpPr>
            <p:nvPr/>
          </p:nvSpPr>
          <p:spPr bwMode="auto">
            <a:xfrm>
              <a:off x="1692275" y="476250"/>
              <a:ext cx="4630738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400"/>
                <a:t> </a:t>
              </a:r>
              <a:r>
                <a:rPr lang="zh-CN" altLang="en-US" sz="2400"/>
                <a:t>切比雪夫多项式的极值性质</a:t>
              </a:r>
            </a:p>
          </p:txBody>
        </p:sp>
        <p:sp>
          <p:nvSpPr>
            <p:cNvPr id="16400" name="Text Box 7"/>
            <p:cNvSpPr txBox="1">
              <a:spLocks noChangeArrowheads="1"/>
            </p:cNvSpPr>
            <p:nvPr/>
          </p:nvSpPr>
          <p:spPr bwMode="auto">
            <a:xfrm>
              <a:off x="1547813" y="1185863"/>
              <a:ext cx="6002337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400" i="1">
                  <a:solidFill>
                    <a:srgbClr val="000000"/>
                  </a:solidFill>
                </a:rPr>
                <a:t>T</a:t>
              </a:r>
              <a:r>
                <a:rPr lang="en-US" altLang="zh-CN" sz="2400" i="1" baseline="-30000">
                  <a:solidFill>
                    <a:srgbClr val="000000"/>
                  </a:solidFill>
                </a:rPr>
                <a:t>n </a:t>
              </a:r>
              <a:r>
                <a:rPr lang="en-US" altLang="zh-CN" sz="2400">
                  <a:solidFill>
                    <a:srgbClr val="000000"/>
                  </a:solidFill>
                </a:rPr>
                <a:t>(</a:t>
              </a:r>
              <a:r>
                <a:rPr lang="en-US" altLang="zh-CN" sz="2400" i="1">
                  <a:solidFill>
                    <a:srgbClr val="000000"/>
                  </a:solidFill>
                </a:rPr>
                <a:t>x</a:t>
              </a:r>
              <a:r>
                <a:rPr lang="en-US" altLang="zh-CN" sz="2400">
                  <a:solidFill>
                    <a:srgbClr val="000000"/>
                  </a:solidFill>
                </a:rPr>
                <a:t>)</a:t>
              </a:r>
              <a:r>
                <a:rPr lang="en-US" altLang="zh-CN" sz="2400"/>
                <a:t> </a:t>
              </a:r>
              <a:r>
                <a:rPr lang="zh-CN" altLang="en-US" sz="2400"/>
                <a:t>的最高次项系数为 </a:t>
              </a:r>
              <a:r>
                <a:rPr lang="en-US" altLang="zh-CN" sz="2400">
                  <a:solidFill>
                    <a:srgbClr val="000000"/>
                  </a:solidFill>
                </a:rPr>
                <a:t>2</a:t>
              </a:r>
              <a:r>
                <a:rPr lang="en-US" altLang="zh-CN" sz="2400" i="1" baseline="30000">
                  <a:solidFill>
                    <a:srgbClr val="000000"/>
                  </a:solidFill>
                </a:rPr>
                <a:t>n</a:t>
              </a:r>
              <a:r>
                <a:rPr lang="en-US" altLang="zh-CN" sz="2400" baseline="30000">
                  <a:solidFill>
                    <a:srgbClr val="000000"/>
                  </a:solidFill>
                </a:rPr>
                <a:t>-1</a:t>
              </a:r>
              <a:r>
                <a:rPr lang="en-US" altLang="zh-CN" sz="2400">
                  <a:solidFill>
                    <a:srgbClr val="000000"/>
                  </a:solidFill>
                </a:rPr>
                <a:t> (</a:t>
              </a:r>
              <a:r>
                <a:rPr lang="en-US" altLang="zh-CN" sz="2400" i="1">
                  <a:solidFill>
                    <a:srgbClr val="000000"/>
                  </a:solidFill>
                </a:rPr>
                <a:t>n</a:t>
              </a:r>
              <a:r>
                <a:rPr lang="en-US" altLang="zh-CN" sz="2400">
                  <a:solidFill>
                    <a:srgbClr val="000000"/>
                  </a:solidFill>
                </a:rPr>
                <a:t> = 1, 2, …)</a:t>
              </a:r>
              <a:r>
                <a:rPr lang="zh-CN" altLang="en-US" sz="2400">
                  <a:latin typeface="宋体" panose="02010600030101010101" pitchFamily="2" charset="-122"/>
                </a:rPr>
                <a:t>。</a:t>
              </a:r>
              <a:r>
                <a:rPr lang="zh-CN" altLang="en-US" sz="2400"/>
                <a:t> </a:t>
              </a:r>
            </a:p>
          </p:txBody>
        </p:sp>
        <p:sp>
          <p:nvSpPr>
            <p:cNvPr id="16401" name="Rectangle 8"/>
            <p:cNvSpPr>
              <a:spLocks noChangeArrowheads="1"/>
            </p:cNvSpPr>
            <p:nvPr/>
          </p:nvSpPr>
          <p:spPr bwMode="auto">
            <a:xfrm>
              <a:off x="539750" y="476250"/>
              <a:ext cx="1506538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 dirty="0">
                  <a:solidFill>
                    <a:schemeClr val="accent2"/>
                  </a:solidFill>
                  <a:sym typeface="Wingdings" panose="05000000000000000000" pitchFamily="2" charset="2"/>
                </a:rPr>
                <a:t></a:t>
              </a:r>
              <a:r>
                <a:rPr lang="zh-CN" altLang="en-US" sz="2400" dirty="0">
                  <a:solidFill>
                    <a:schemeClr val="accent2"/>
                  </a:solidFill>
                  <a:sym typeface="Wingdings" panose="05000000000000000000" pitchFamily="2" charset="2"/>
                </a:rPr>
                <a:t>性质</a:t>
              </a:r>
              <a:r>
                <a:rPr lang="en-US" altLang="zh-CN" sz="2400" dirty="0">
                  <a:solidFill>
                    <a:schemeClr val="accent2"/>
                  </a:solidFill>
                  <a:sym typeface="Wingdings" panose="05000000000000000000" pitchFamily="2" charset="2"/>
                </a:rPr>
                <a:t>3</a:t>
              </a:r>
              <a:r>
                <a:rPr lang="zh-CN" altLang="en-US" sz="2400" dirty="0">
                  <a:solidFill>
                    <a:schemeClr val="accent2"/>
                  </a:solidFill>
                  <a:sym typeface="Wingdings" panose="05000000000000000000" pitchFamily="2" charset="2"/>
                </a:rPr>
                <a:t>：</a:t>
              </a:r>
              <a:endParaRPr lang="en-US" altLang="zh-CN" sz="2400" dirty="0">
                <a:solidFill>
                  <a:schemeClr val="accent2"/>
                </a:solidFill>
                <a:sym typeface="Wingdings" panose="05000000000000000000" pitchFamily="2" charset="2"/>
              </a:endParaRPr>
            </a:p>
          </p:txBody>
        </p:sp>
      </p:grpSp>
      <p:grpSp>
        <p:nvGrpSpPr>
          <p:cNvPr id="3" name="组合 15"/>
          <p:cNvGrpSpPr>
            <a:grpSpLocks/>
          </p:cNvGrpSpPr>
          <p:nvPr/>
        </p:nvGrpSpPr>
        <p:grpSpPr bwMode="auto">
          <a:xfrm>
            <a:off x="551384" y="2077290"/>
            <a:ext cx="11392863" cy="2018066"/>
            <a:chOff x="-1557683" y="2147294"/>
            <a:chExt cx="11392891" cy="2018065"/>
          </a:xfrm>
        </p:grpSpPr>
        <p:sp>
          <p:nvSpPr>
            <p:cNvPr id="16393" name="Text Box 2"/>
            <p:cNvSpPr txBox="1">
              <a:spLocks noChangeArrowheads="1"/>
            </p:cNvSpPr>
            <p:nvPr/>
          </p:nvSpPr>
          <p:spPr bwMode="auto">
            <a:xfrm>
              <a:off x="248671" y="2468440"/>
              <a:ext cx="7553325" cy="1569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2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 dirty="0"/>
                <a:t>在</a:t>
              </a:r>
              <a:r>
                <a:rPr lang="en-US" altLang="zh-CN" sz="2400" dirty="0">
                  <a:solidFill>
                    <a:srgbClr val="000000"/>
                  </a:solidFill>
                </a:rPr>
                <a:t>-1≤</a:t>
              </a:r>
              <a:r>
                <a:rPr lang="en-US" altLang="zh-CN" sz="2400" i="1" dirty="0">
                  <a:solidFill>
                    <a:srgbClr val="000000"/>
                  </a:solidFill>
                </a:rPr>
                <a:t>x </a:t>
              </a:r>
              <a:r>
                <a:rPr lang="en-US" altLang="zh-CN" sz="2400" dirty="0">
                  <a:solidFill>
                    <a:srgbClr val="000000"/>
                  </a:solidFill>
                </a:rPr>
                <a:t>≤1</a:t>
              </a:r>
              <a:r>
                <a:rPr lang="zh-CN" altLang="en-US" sz="2400" dirty="0"/>
                <a:t>上，在首项系数为</a:t>
              </a:r>
              <a:r>
                <a:rPr lang="en-US" altLang="zh-CN" sz="2400" dirty="0">
                  <a:solidFill>
                    <a:srgbClr val="000000"/>
                  </a:solidFill>
                </a:rPr>
                <a:t>1</a:t>
              </a:r>
              <a:r>
                <a:rPr lang="zh-CN" altLang="en-US" sz="2400" dirty="0"/>
                <a:t>的一切</a:t>
              </a:r>
              <a:r>
                <a:rPr lang="en-US" altLang="zh-CN" sz="2400" i="1" dirty="0">
                  <a:solidFill>
                    <a:srgbClr val="000000"/>
                  </a:solidFill>
                </a:rPr>
                <a:t>n</a:t>
              </a:r>
              <a:r>
                <a:rPr lang="zh-CN" altLang="en-US" sz="2400" dirty="0"/>
                <a:t>次多项式</a:t>
              </a:r>
              <a:endParaRPr lang="zh-CN" altLang="en-US" sz="2400" i="1" dirty="0">
                <a:solidFill>
                  <a:srgbClr val="000000"/>
                </a:solidFill>
              </a:endParaRPr>
            </a:p>
            <a:p>
              <a:pPr>
                <a:lnSpc>
                  <a:spcPct val="2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 dirty="0"/>
                <a:t>中</a:t>
              </a:r>
              <a:r>
                <a:rPr lang="en-US" altLang="zh-CN" sz="2400" dirty="0"/>
                <a:t>,</a:t>
              </a:r>
            </a:p>
          </p:txBody>
        </p:sp>
        <p:graphicFrame>
          <p:nvGraphicFramePr>
            <p:cNvPr id="16394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20673804"/>
                </p:ext>
              </p:extLst>
            </p:nvPr>
          </p:nvGraphicFramePr>
          <p:xfrm>
            <a:off x="1233940" y="3277946"/>
            <a:ext cx="2649537" cy="887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107" name="公式" r:id="rId3" imgW="895165" imgH="266536" progId="Equation.3">
                    <p:embed/>
                  </p:oleObj>
                </mc:Choice>
                <mc:Fallback>
                  <p:oleObj name="公式" r:id="rId3" imgW="895165" imgH="266536" progId="Equation.3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33940" y="3277946"/>
                          <a:ext cx="2649537" cy="8874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395" name="Rectangle 5"/>
            <p:cNvSpPr>
              <a:spLocks noChangeArrowheads="1"/>
            </p:cNvSpPr>
            <p:nvPr/>
          </p:nvSpPr>
          <p:spPr bwMode="auto">
            <a:xfrm>
              <a:off x="-1557683" y="2147294"/>
              <a:ext cx="1139289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 dirty="0">
                  <a:solidFill>
                    <a:schemeClr val="accent2"/>
                  </a:solidFill>
                  <a:sym typeface="Wingdings" panose="05000000000000000000" pitchFamily="2" charset="2"/>
                </a:rPr>
                <a:t></a:t>
              </a:r>
              <a:r>
                <a:rPr lang="zh-CN" altLang="en-US" sz="2800" b="1" dirty="0">
                  <a:solidFill>
                    <a:schemeClr val="accent2"/>
                  </a:solidFill>
                  <a:sym typeface="Wingdings" panose="05000000000000000000" pitchFamily="2" charset="2"/>
                </a:rPr>
                <a:t>性质</a:t>
              </a:r>
              <a:r>
                <a:rPr lang="en-US" altLang="zh-CN" sz="2800" b="1" dirty="0">
                  <a:solidFill>
                    <a:schemeClr val="accent2"/>
                  </a:solidFill>
                  <a:sym typeface="Wingdings" panose="05000000000000000000" pitchFamily="2" charset="2"/>
                </a:rPr>
                <a:t>4</a:t>
              </a:r>
              <a:r>
                <a:rPr lang="zh-CN" altLang="en-US" sz="2800" b="1" dirty="0">
                  <a:solidFill>
                    <a:schemeClr val="accent2"/>
                  </a:solidFill>
                  <a:sym typeface="Wingdings" panose="05000000000000000000" pitchFamily="2" charset="2"/>
                </a:rPr>
                <a:t>：</a:t>
              </a:r>
              <a:r>
                <a:rPr lang="en-US" altLang="zh-CN" sz="2800" b="1" dirty="0"/>
                <a:t> </a:t>
              </a:r>
              <a:r>
                <a:rPr lang="en-US" altLang="zh-CN" sz="2800" b="1" dirty="0" err="1"/>
                <a:t>Chebyshev</a:t>
              </a:r>
              <a:r>
                <a:rPr lang="zh-CN" altLang="en-US" sz="2800" b="1" dirty="0"/>
                <a:t>多项式的</a:t>
              </a:r>
              <a:r>
                <a:rPr lang="zh-CN" altLang="en-US" sz="2800" b="1" dirty="0">
                  <a:solidFill>
                    <a:srgbClr val="E4166E"/>
                  </a:solidFill>
                </a:rPr>
                <a:t>最小模性质（最小零偏差的多项式定理）</a:t>
              </a:r>
              <a:endParaRPr lang="en-US" altLang="zh-CN" sz="2400" b="1" dirty="0">
                <a:solidFill>
                  <a:schemeClr val="accent2"/>
                </a:solidFill>
                <a:sym typeface="Wingdings" panose="05000000000000000000" pitchFamily="2" charset="2"/>
              </a:endParaRPr>
            </a:p>
          </p:txBody>
        </p:sp>
        <p:graphicFrame>
          <p:nvGraphicFramePr>
            <p:cNvPr id="16396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07551900"/>
                </p:ext>
              </p:extLst>
            </p:nvPr>
          </p:nvGraphicFramePr>
          <p:xfrm>
            <a:off x="6546004" y="2668462"/>
            <a:ext cx="838200" cy="541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108" name="Equation" r:id="rId5" imgW="6800850" imgH="4391025" progId="Equation.DSMT4">
                    <p:embed/>
                  </p:oleObj>
                </mc:Choice>
                <mc:Fallback>
                  <p:oleObj name="Equation" r:id="rId5" imgW="6800850" imgH="4391025" progId="Equation.DSMT4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46004" y="2668462"/>
                          <a:ext cx="838200" cy="5413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397" name="Text Box 7"/>
            <p:cNvSpPr txBox="1">
              <a:spLocks noChangeArrowheads="1"/>
            </p:cNvSpPr>
            <p:nvPr/>
          </p:nvSpPr>
          <p:spPr bwMode="auto">
            <a:xfrm>
              <a:off x="3963928" y="3536371"/>
              <a:ext cx="43211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 dirty="0"/>
                <a:t>与零的偏差最小，且其偏差为 </a:t>
              </a:r>
            </a:p>
          </p:txBody>
        </p:sp>
        <p:graphicFrame>
          <p:nvGraphicFramePr>
            <p:cNvPr id="16398" name="Object 3"/>
            <p:cNvGraphicFramePr>
              <a:graphicFrameLocks noChangeAspect="1"/>
            </p:cNvGraphicFramePr>
            <p:nvPr/>
          </p:nvGraphicFramePr>
          <p:xfrm>
            <a:off x="8143900" y="3214686"/>
            <a:ext cx="728663" cy="838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109" name="Equation" r:id="rId7" imgW="228847" imgH="266536" progId="Equation.DSMT4">
                    <p:embed/>
                  </p:oleObj>
                </mc:Choice>
                <mc:Fallback>
                  <p:oleObj name="Equation" r:id="rId7" imgW="228847" imgH="266536" progId="Equation.DSMT4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43900" y="3214686"/>
                          <a:ext cx="728663" cy="838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组合 16"/>
          <p:cNvGrpSpPr>
            <a:grpSpLocks/>
          </p:cNvGrpSpPr>
          <p:nvPr/>
        </p:nvGrpSpPr>
        <p:grpSpPr bwMode="auto">
          <a:xfrm>
            <a:off x="2595564" y="4429125"/>
            <a:ext cx="6137275" cy="1936750"/>
            <a:chOff x="1071538" y="4429132"/>
            <a:chExt cx="6137280" cy="1936757"/>
          </a:xfrm>
        </p:grpSpPr>
        <p:grpSp>
          <p:nvGrpSpPr>
            <p:cNvPr id="16389" name="Group 9"/>
            <p:cNvGrpSpPr>
              <a:grpSpLocks/>
            </p:cNvGrpSpPr>
            <p:nvPr/>
          </p:nvGrpSpPr>
          <p:grpSpPr bwMode="auto">
            <a:xfrm>
              <a:off x="1071538" y="4429132"/>
              <a:ext cx="4878388" cy="604838"/>
              <a:chOff x="1248" y="2400"/>
              <a:chExt cx="3073" cy="381"/>
            </a:xfrm>
          </p:grpSpPr>
          <p:sp>
            <p:nvSpPr>
              <p:cNvPr id="16391" name="Text Box 10"/>
              <p:cNvSpPr txBox="1">
                <a:spLocks noChangeArrowheads="1"/>
              </p:cNvSpPr>
              <p:nvPr/>
            </p:nvSpPr>
            <p:spPr bwMode="auto">
              <a:xfrm>
                <a:off x="1248" y="2426"/>
                <a:ext cx="3073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/>
                  <a:t>即，对于任何                            ， 有</a:t>
                </a:r>
              </a:p>
            </p:txBody>
          </p:sp>
          <p:graphicFrame>
            <p:nvGraphicFramePr>
              <p:cNvPr id="16392" name="Object 4"/>
              <p:cNvGraphicFramePr>
                <a:graphicFrameLocks noChangeAspect="1"/>
              </p:cNvGraphicFramePr>
              <p:nvPr/>
            </p:nvGraphicFramePr>
            <p:xfrm>
              <a:off x="2448" y="2400"/>
              <a:ext cx="1296" cy="38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110" name="Equation" r:id="rId9" imgW="14925675" imgH="4391025" progId="Equation.DSMT4">
                      <p:embed/>
                    </p:oleObj>
                  </mc:Choice>
                  <mc:Fallback>
                    <p:oleObj name="Equation" r:id="rId9" imgW="14925675" imgH="4391025" progId="Equation.DSMT4">
                      <p:embed/>
                      <p:pic>
                        <p:nvPicPr>
                          <p:cNvPr id="0" name="Object 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48" y="2400"/>
                            <a:ext cx="1296" cy="38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 algn="ctr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6390" name="Object 5"/>
            <p:cNvGraphicFramePr>
              <a:graphicFrameLocks noChangeAspect="1"/>
            </p:cNvGraphicFramePr>
            <p:nvPr/>
          </p:nvGraphicFramePr>
          <p:xfrm>
            <a:off x="1785918" y="5429264"/>
            <a:ext cx="5422900" cy="936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111" name="公式" r:id="rId11" imgW="1914617" imgH="266536" progId="Equation.3">
                    <p:embed/>
                  </p:oleObj>
                </mc:Choice>
                <mc:Fallback>
                  <p:oleObj name="公式" r:id="rId11" imgW="1914617" imgH="266536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85918" y="5429264"/>
                          <a:ext cx="5422900" cy="9366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2135189" y="908051"/>
            <a:ext cx="64087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cs typeface="Times New Roman" panose="02020603050405020304" pitchFamily="18" charset="0"/>
              </a:rPr>
              <a:t>5.1.4 </a:t>
            </a:r>
            <a:r>
              <a:rPr lang="zh-CN" altLang="en-US" sz="2800" b="1" dirty="0">
                <a:solidFill>
                  <a:srgbClr val="000066"/>
                </a:solidFill>
                <a:latin typeface="Arial" panose="020B0604020202020204" pitchFamily="34" charset="0"/>
              </a:rPr>
              <a:t>近似最佳一致逼近多项式</a:t>
            </a:r>
            <a:endParaRPr lang="zh-CN" altLang="en-US" sz="2800" b="1" dirty="0">
              <a:solidFill>
                <a:srgbClr val="000066"/>
              </a:solidFill>
            </a:endParaRPr>
          </a:p>
        </p:txBody>
      </p:sp>
      <p:grpSp>
        <p:nvGrpSpPr>
          <p:cNvPr id="2" name="组合 15"/>
          <p:cNvGrpSpPr>
            <a:grpSpLocks/>
          </p:cNvGrpSpPr>
          <p:nvPr/>
        </p:nvGrpSpPr>
        <p:grpSpPr bwMode="auto">
          <a:xfrm>
            <a:off x="2436813" y="1628776"/>
            <a:ext cx="7404100" cy="498475"/>
            <a:chOff x="912813" y="1628775"/>
            <a:chExt cx="7404100" cy="498475"/>
          </a:xfrm>
        </p:grpSpPr>
        <p:sp>
          <p:nvSpPr>
            <p:cNvPr id="19467" name="Text Box 4"/>
            <p:cNvSpPr txBox="1">
              <a:spLocks noChangeArrowheads="1"/>
            </p:cNvSpPr>
            <p:nvPr/>
          </p:nvSpPr>
          <p:spPr bwMode="auto">
            <a:xfrm>
              <a:off x="912813" y="1633538"/>
              <a:ext cx="6096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设</a:t>
              </a:r>
            </a:p>
          </p:txBody>
        </p:sp>
        <p:graphicFrame>
          <p:nvGraphicFramePr>
            <p:cNvPr id="19468" name="Object 1"/>
            <p:cNvGraphicFramePr>
              <a:graphicFrameLocks noChangeAspect="1"/>
            </p:cNvGraphicFramePr>
            <p:nvPr/>
          </p:nvGraphicFramePr>
          <p:xfrm>
            <a:off x="1293813" y="1628775"/>
            <a:ext cx="2654300" cy="4810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60" name="Equation" r:id="rId3" imgW="17992725" imgH="4391025" progId="Equation.DSMT4">
                    <p:embed/>
                  </p:oleObj>
                </mc:Choice>
                <mc:Fallback>
                  <p:oleObj name="Equation" r:id="rId3" imgW="17992725" imgH="4391025" progId="Equation.DSMT4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3813" y="1628775"/>
                          <a:ext cx="2654300" cy="4810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69" name="Text Box 6"/>
            <p:cNvSpPr txBox="1">
              <a:spLocks noChangeArrowheads="1"/>
            </p:cNvSpPr>
            <p:nvPr/>
          </p:nvSpPr>
          <p:spPr bwMode="auto">
            <a:xfrm>
              <a:off x="3884613" y="1633538"/>
              <a:ext cx="14478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且存在</a:t>
              </a:r>
            </a:p>
          </p:txBody>
        </p:sp>
        <p:graphicFrame>
          <p:nvGraphicFramePr>
            <p:cNvPr id="19470" name="Object 2"/>
            <p:cNvGraphicFramePr>
              <a:graphicFrameLocks noChangeAspect="1"/>
            </p:cNvGraphicFramePr>
            <p:nvPr/>
          </p:nvGraphicFramePr>
          <p:xfrm>
            <a:off x="4951413" y="1676400"/>
            <a:ext cx="762000" cy="4270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61" name="Equation" r:id="rId5" imgW="5267325" imgH="3076575" progId="Equation.DSMT4">
                    <p:embed/>
                  </p:oleObj>
                </mc:Choice>
                <mc:Fallback>
                  <p:oleObj name="Equation" r:id="rId5" imgW="5267325" imgH="3076575" progId="Equation.DSMT4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51413" y="1676400"/>
                          <a:ext cx="762000" cy="4270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71" name="Text Box 8"/>
            <p:cNvSpPr txBox="1">
              <a:spLocks noChangeArrowheads="1"/>
            </p:cNvSpPr>
            <p:nvPr/>
          </p:nvSpPr>
          <p:spPr bwMode="auto">
            <a:xfrm>
              <a:off x="5637213" y="1633538"/>
              <a:ext cx="18288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阶连续导数</a:t>
              </a:r>
            </a:p>
          </p:txBody>
        </p:sp>
        <p:graphicFrame>
          <p:nvGraphicFramePr>
            <p:cNvPr id="19472" name="Object 3"/>
            <p:cNvGraphicFramePr>
              <a:graphicFrameLocks noChangeAspect="1"/>
            </p:cNvGraphicFramePr>
            <p:nvPr/>
          </p:nvGraphicFramePr>
          <p:xfrm>
            <a:off x="7237413" y="1633538"/>
            <a:ext cx="1079500" cy="4937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62" name="Equation" r:id="rId7" imgW="10096500" imgH="4610100" progId="Equation.DSMT4">
                    <p:embed/>
                  </p:oleObj>
                </mc:Choice>
                <mc:Fallback>
                  <p:oleObj name="Equation" r:id="rId7" imgW="10096500" imgH="4610100" progId="Equation.DSMT4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37413" y="1633538"/>
                          <a:ext cx="1079500" cy="4937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组合 16"/>
          <p:cNvGrpSpPr>
            <a:grpSpLocks/>
          </p:cNvGrpSpPr>
          <p:nvPr/>
        </p:nvGrpSpPr>
        <p:grpSpPr bwMode="auto">
          <a:xfrm>
            <a:off x="2279650" y="2459038"/>
            <a:ext cx="6172200" cy="2171700"/>
            <a:chOff x="755650" y="2459038"/>
            <a:chExt cx="6172200" cy="2171700"/>
          </a:xfrm>
        </p:grpSpPr>
        <p:sp>
          <p:nvSpPr>
            <p:cNvPr id="19461" name="Text Box 10"/>
            <p:cNvSpPr txBox="1">
              <a:spLocks noChangeArrowheads="1"/>
            </p:cNvSpPr>
            <p:nvPr/>
          </p:nvSpPr>
          <p:spPr bwMode="auto">
            <a:xfrm>
              <a:off x="755650" y="2459038"/>
              <a:ext cx="53340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如何在            上确定互异的插值节点  </a:t>
              </a:r>
            </a:p>
          </p:txBody>
        </p:sp>
        <p:graphicFrame>
          <p:nvGraphicFramePr>
            <p:cNvPr id="19462" name="Object 4"/>
            <p:cNvGraphicFramePr>
              <a:graphicFrameLocks noChangeAspect="1"/>
            </p:cNvGraphicFramePr>
            <p:nvPr/>
          </p:nvGraphicFramePr>
          <p:xfrm>
            <a:off x="1822450" y="2505075"/>
            <a:ext cx="762000" cy="492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63" name="Equation" r:id="rId9" imgW="6800850" imgH="4391025" progId="Equation.DSMT4">
                    <p:embed/>
                  </p:oleObj>
                </mc:Choice>
                <mc:Fallback>
                  <p:oleObj name="Equation" r:id="rId9" imgW="6800850" imgH="4391025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2450" y="2505075"/>
                          <a:ext cx="762000" cy="492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63" name="Object 5"/>
            <p:cNvGraphicFramePr>
              <a:graphicFrameLocks noChangeAspect="1"/>
            </p:cNvGraphicFramePr>
            <p:nvPr/>
          </p:nvGraphicFramePr>
          <p:xfrm>
            <a:off x="2268538" y="3213100"/>
            <a:ext cx="2743200" cy="536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64" name="Equation" r:id="rId11" imgW="12068175" imgH="3952875" progId="Equation.DSMT4">
                    <p:embed/>
                  </p:oleObj>
                </mc:Choice>
                <mc:Fallback>
                  <p:oleObj name="Equation" r:id="rId11" imgW="12068175" imgH="3952875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68538" y="3213100"/>
                          <a:ext cx="2743200" cy="5365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64" name="Text Box 13"/>
            <p:cNvSpPr txBox="1">
              <a:spLocks noChangeArrowheads="1"/>
            </p:cNvSpPr>
            <p:nvPr/>
          </p:nvSpPr>
          <p:spPr bwMode="auto">
            <a:xfrm>
              <a:off x="755650" y="4149725"/>
              <a:ext cx="6172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使得            的    </a:t>
              </a:r>
              <a:r>
                <a:rPr lang="zh-CN" altLang="en-US" sz="2400">
                  <a:solidFill>
                    <a:srgbClr val="FF3399"/>
                  </a:solidFill>
                </a:rPr>
                <a:t>次插值多项式的余项最小？</a:t>
              </a:r>
            </a:p>
          </p:txBody>
        </p:sp>
        <p:graphicFrame>
          <p:nvGraphicFramePr>
            <p:cNvPr id="19465" name="Object 6"/>
            <p:cNvGraphicFramePr>
              <a:graphicFrameLocks noChangeAspect="1"/>
            </p:cNvGraphicFramePr>
            <p:nvPr/>
          </p:nvGraphicFramePr>
          <p:xfrm>
            <a:off x="1441450" y="4149725"/>
            <a:ext cx="838200" cy="4810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65" name="Equation" r:id="rId13" imgW="6362700" imgH="4391025" progId="Equation.DSMT4">
                    <p:embed/>
                  </p:oleObj>
                </mc:Choice>
                <mc:Fallback>
                  <p:oleObj name="Equation" r:id="rId13" imgW="6362700" imgH="4391025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1450" y="4149725"/>
                          <a:ext cx="838200" cy="4810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66" name="Object 7"/>
            <p:cNvGraphicFramePr>
              <a:graphicFrameLocks noChangeAspect="1"/>
            </p:cNvGraphicFramePr>
            <p:nvPr/>
          </p:nvGraphicFramePr>
          <p:xfrm>
            <a:off x="2660650" y="4225925"/>
            <a:ext cx="346075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66" name="Equation" r:id="rId15" imgW="2190750" imgH="2409825" progId="Equation.DSMT4">
                    <p:embed/>
                  </p:oleObj>
                </mc:Choice>
                <mc:Fallback>
                  <p:oleObj name="Equation" r:id="rId15" imgW="2190750" imgH="2409825" progId="Equation.DSMT4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60650" y="4225925"/>
                          <a:ext cx="346075" cy="381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1"/>
          <p:cNvGrpSpPr>
            <a:grpSpLocks/>
          </p:cNvGrpSpPr>
          <p:nvPr/>
        </p:nvGrpSpPr>
        <p:grpSpPr bwMode="auto">
          <a:xfrm>
            <a:off x="2063750" y="611189"/>
            <a:ext cx="7848600" cy="2759075"/>
            <a:chOff x="539750" y="611188"/>
            <a:chExt cx="7848600" cy="2759075"/>
          </a:xfrm>
        </p:grpSpPr>
        <p:sp>
          <p:nvSpPr>
            <p:cNvPr id="20488" name="Text Box 2"/>
            <p:cNvSpPr txBox="1">
              <a:spLocks noChangeArrowheads="1"/>
            </p:cNvSpPr>
            <p:nvPr/>
          </p:nvSpPr>
          <p:spPr bwMode="auto">
            <a:xfrm>
              <a:off x="539750" y="620713"/>
              <a:ext cx="78486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由插值余项定理，  次插值多项式             的余项为  </a:t>
              </a:r>
            </a:p>
          </p:txBody>
        </p:sp>
        <p:graphicFrame>
          <p:nvGraphicFramePr>
            <p:cNvPr id="20489" name="Object 1"/>
            <p:cNvGraphicFramePr>
              <a:graphicFrameLocks noChangeAspect="1"/>
            </p:cNvGraphicFramePr>
            <p:nvPr/>
          </p:nvGraphicFramePr>
          <p:xfrm>
            <a:off x="2946400" y="711200"/>
            <a:ext cx="257175" cy="284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328" name="Equation" r:id="rId3" imgW="2190750" imgH="2409825" progId="Equation.DSMT4">
                    <p:embed/>
                  </p:oleObj>
                </mc:Choice>
                <mc:Fallback>
                  <p:oleObj name="Equation" r:id="rId3" imgW="2190750" imgH="2409825" progId="Equation.DSMT4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46400" y="711200"/>
                          <a:ext cx="257175" cy="2841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90" name="Object 2"/>
            <p:cNvGraphicFramePr>
              <a:graphicFrameLocks noChangeAspect="1"/>
            </p:cNvGraphicFramePr>
            <p:nvPr/>
          </p:nvGraphicFramePr>
          <p:xfrm>
            <a:off x="5111750" y="611188"/>
            <a:ext cx="838200" cy="523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329" name="Equation" r:id="rId5" imgW="7019925" imgH="4391025" progId="Equation.DSMT4">
                    <p:embed/>
                  </p:oleObj>
                </mc:Choice>
                <mc:Fallback>
                  <p:oleObj name="Equation" r:id="rId5" imgW="7019925" imgH="4391025" progId="Equation.DSMT4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1750" y="611188"/>
                          <a:ext cx="838200" cy="5238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91" name="Object 3"/>
            <p:cNvGraphicFramePr>
              <a:graphicFrameLocks noChangeAspect="1"/>
            </p:cNvGraphicFramePr>
            <p:nvPr/>
          </p:nvGraphicFramePr>
          <p:xfrm>
            <a:off x="1343025" y="1289050"/>
            <a:ext cx="5307013" cy="1096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330" name="Equation" r:id="rId7" imgW="2257394" imgH="400050" progId="Equation.DSMT4">
                    <p:embed/>
                  </p:oleObj>
                </mc:Choice>
                <mc:Fallback>
                  <p:oleObj name="Equation" r:id="rId7" imgW="2257394" imgH="400050" progId="Equation.DSMT4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3025" y="1289050"/>
                          <a:ext cx="5307013" cy="10969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492" name="Text Box 6"/>
            <p:cNvSpPr txBox="1">
              <a:spLocks noChangeArrowheads="1"/>
            </p:cNvSpPr>
            <p:nvPr/>
          </p:nvSpPr>
          <p:spPr bwMode="auto">
            <a:xfrm>
              <a:off x="684213" y="2636838"/>
              <a:ext cx="13112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其中，</a:t>
              </a:r>
            </a:p>
          </p:txBody>
        </p:sp>
        <p:graphicFrame>
          <p:nvGraphicFramePr>
            <p:cNvPr id="20493" name="Object 4"/>
            <p:cNvGraphicFramePr>
              <a:graphicFrameLocks noChangeAspect="1"/>
            </p:cNvGraphicFramePr>
            <p:nvPr/>
          </p:nvGraphicFramePr>
          <p:xfrm>
            <a:off x="1979613" y="2565400"/>
            <a:ext cx="5029200" cy="804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331" name="Equation" r:id="rId9" imgW="33794700" imgH="7458075" progId="Equation.DSMT4">
                    <p:embed/>
                  </p:oleObj>
                </mc:Choice>
                <mc:Fallback>
                  <p:oleObj name="Equation" r:id="rId9" imgW="33794700" imgH="7458075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79613" y="2565400"/>
                          <a:ext cx="5029200" cy="8048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组合 12"/>
          <p:cNvGrpSpPr>
            <a:grpSpLocks/>
          </p:cNvGrpSpPr>
          <p:nvPr/>
        </p:nvGrpSpPr>
        <p:grpSpPr bwMode="auto">
          <a:xfrm>
            <a:off x="2279651" y="3644900"/>
            <a:ext cx="6551613" cy="2622550"/>
            <a:chOff x="755650" y="3644900"/>
            <a:chExt cx="6551613" cy="2622550"/>
          </a:xfrm>
        </p:grpSpPr>
        <p:sp>
          <p:nvSpPr>
            <p:cNvPr id="20484" name="Text Box 8"/>
            <p:cNvSpPr txBox="1">
              <a:spLocks noChangeArrowheads="1"/>
            </p:cNvSpPr>
            <p:nvPr/>
          </p:nvSpPr>
          <p:spPr bwMode="auto">
            <a:xfrm>
              <a:off x="755650" y="3644900"/>
              <a:ext cx="2362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其估计式为：</a:t>
              </a:r>
            </a:p>
          </p:txBody>
        </p:sp>
        <p:grpSp>
          <p:nvGrpSpPr>
            <p:cNvPr id="20485" name="Group 9"/>
            <p:cNvGrpSpPr>
              <a:grpSpLocks/>
            </p:cNvGrpSpPr>
            <p:nvPr/>
          </p:nvGrpSpPr>
          <p:grpSpPr bwMode="auto">
            <a:xfrm>
              <a:off x="1285875" y="4429125"/>
              <a:ext cx="6021388" cy="1838325"/>
              <a:chOff x="511" y="2928"/>
              <a:chExt cx="4546" cy="1378"/>
            </a:xfrm>
          </p:grpSpPr>
          <p:graphicFrame>
            <p:nvGraphicFramePr>
              <p:cNvPr id="20486" name="Object 5"/>
              <p:cNvGraphicFramePr>
                <a:graphicFrameLocks noChangeAspect="1"/>
              </p:cNvGraphicFramePr>
              <p:nvPr/>
            </p:nvGraphicFramePr>
            <p:xfrm>
              <a:off x="511" y="2928"/>
              <a:ext cx="4546" cy="58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332" name="Equation" r:id="rId11" imgW="59245500" imgH="7677150" progId="Equation.DSMT4">
                      <p:embed/>
                    </p:oleObj>
                  </mc:Choice>
                  <mc:Fallback>
                    <p:oleObj name="Equation" r:id="rId11" imgW="59245500" imgH="7677150" progId="Equation.DSMT4">
                      <p:embed/>
                      <p:pic>
                        <p:nvPicPr>
                          <p:cNvPr id="0" name="Object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11" y="2928"/>
                            <a:ext cx="4546" cy="58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 algn="ctr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487" name="Object 6"/>
              <p:cNvGraphicFramePr>
                <a:graphicFrameLocks noChangeAspect="1"/>
              </p:cNvGraphicFramePr>
              <p:nvPr/>
            </p:nvGraphicFramePr>
            <p:xfrm>
              <a:off x="1670" y="3683"/>
              <a:ext cx="2688" cy="62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333" name="Equation" r:id="rId13" imgW="33137475" imgH="7677150" progId="Equation.DSMT4">
                      <p:embed/>
                    </p:oleObj>
                  </mc:Choice>
                  <mc:Fallback>
                    <p:oleObj name="Equation" r:id="rId13" imgW="33137475" imgH="7677150" progId="Equation.DSMT4">
                      <p:embed/>
                      <p:pic>
                        <p:nvPicPr>
                          <p:cNvPr id="0" name="Object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70" y="3683"/>
                            <a:ext cx="2688" cy="62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 algn="ctr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5"/>
          <p:cNvGrpSpPr>
            <a:grpSpLocks/>
          </p:cNvGrpSpPr>
          <p:nvPr/>
        </p:nvGrpSpPr>
        <p:grpSpPr bwMode="auto">
          <a:xfrm>
            <a:off x="2452689" y="500064"/>
            <a:ext cx="8015287" cy="663575"/>
            <a:chOff x="609616" y="423842"/>
            <a:chExt cx="8015318" cy="663575"/>
          </a:xfrm>
        </p:grpSpPr>
        <p:sp>
          <p:nvSpPr>
            <p:cNvPr id="21529" name="Text Box 2"/>
            <p:cNvSpPr txBox="1">
              <a:spLocks noChangeArrowheads="1"/>
            </p:cNvSpPr>
            <p:nvPr/>
          </p:nvSpPr>
          <p:spPr bwMode="auto">
            <a:xfrm>
              <a:off x="609616" y="500042"/>
              <a:ext cx="48768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因此，要使</a:t>
              </a:r>
              <a:r>
                <a:rPr lang="zh-CN" altLang="en-US" sz="2400">
                  <a:solidFill>
                    <a:srgbClr val="FF0000"/>
                  </a:solidFill>
                </a:rPr>
                <a:t>余项</a:t>
              </a:r>
              <a:r>
                <a:rPr lang="zh-CN" altLang="en-US" sz="2400"/>
                <a:t>达到</a:t>
              </a:r>
              <a:r>
                <a:rPr lang="zh-CN" altLang="en-US" sz="2400">
                  <a:solidFill>
                    <a:srgbClr val="FF0000"/>
                  </a:solidFill>
                </a:rPr>
                <a:t>最小</a:t>
              </a:r>
              <a:r>
                <a:rPr lang="zh-CN" altLang="en-US" sz="2400"/>
                <a:t>，只需使</a:t>
              </a:r>
            </a:p>
          </p:txBody>
        </p:sp>
        <p:graphicFrame>
          <p:nvGraphicFramePr>
            <p:cNvPr id="21530" name="Object 1"/>
            <p:cNvGraphicFramePr>
              <a:graphicFrameLocks noChangeAspect="1"/>
            </p:cNvGraphicFramePr>
            <p:nvPr/>
          </p:nvGraphicFramePr>
          <p:xfrm>
            <a:off x="5334016" y="423842"/>
            <a:ext cx="1600200" cy="663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621" name="Equation" r:id="rId4" imgW="11630025" imgH="4829175" progId="Equation.DSMT4">
                    <p:embed/>
                  </p:oleObj>
                </mc:Choice>
                <mc:Fallback>
                  <p:oleObj name="Equation" r:id="rId4" imgW="11630025" imgH="4829175" progId="Equation.DSMT4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34016" y="423842"/>
                          <a:ext cx="1600200" cy="6635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31" name="Text Box 4"/>
            <p:cNvSpPr txBox="1">
              <a:spLocks noChangeArrowheads="1"/>
            </p:cNvSpPr>
            <p:nvPr/>
          </p:nvSpPr>
          <p:spPr bwMode="auto">
            <a:xfrm>
              <a:off x="6858016" y="500042"/>
              <a:ext cx="176691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尽可能小。</a:t>
              </a:r>
            </a:p>
          </p:txBody>
        </p:sp>
      </p:grpSp>
      <p:grpSp>
        <p:nvGrpSpPr>
          <p:cNvPr id="3" name="组合 27"/>
          <p:cNvGrpSpPr>
            <a:grpSpLocks/>
          </p:cNvGrpSpPr>
          <p:nvPr/>
        </p:nvGrpSpPr>
        <p:grpSpPr bwMode="auto">
          <a:xfrm>
            <a:off x="1981200" y="3141663"/>
            <a:ext cx="8553450" cy="1809750"/>
            <a:chOff x="457200" y="3141663"/>
            <a:chExt cx="8553450" cy="1809750"/>
          </a:xfrm>
        </p:grpSpPr>
        <p:sp>
          <p:nvSpPr>
            <p:cNvPr id="21524" name="Rectangle 16"/>
            <p:cNvSpPr>
              <a:spLocks noChangeArrowheads="1"/>
            </p:cNvSpPr>
            <p:nvPr/>
          </p:nvSpPr>
          <p:spPr bwMode="auto">
            <a:xfrm>
              <a:off x="755650" y="3284538"/>
              <a:ext cx="4889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而</a:t>
              </a:r>
            </a:p>
          </p:txBody>
        </p:sp>
        <p:graphicFrame>
          <p:nvGraphicFramePr>
            <p:cNvPr id="21525" name="Object 4"/>
            <p:cNvGraphicFramePr>
              <a:graphicFrameLocks noChangeAspect="1"/>
            </p:cNvGraphicFramePr>
            <p:nvPr/>
          </p:nvGraphicFramePr>
          <p:xfrm>
            <a:off x="1835150" y="3141663"/>
            <a:ext cx="3600450" cy="1085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622" name="Equation" r:id="rId6" imgW="23260050" imgH="7458075" progId="Equation.DSMT4">
                    <p:embed/>
                  </p:oleObj>
                </mc:Choice>
                <mc:Fallback>
                  <p:oleObj name="Equation" r:id="rId6" imgW="23260050" imgH="7458075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35150" y="3141663"/>
                          <a:ext cx="3600450" cy="1085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26" name="Rectangle 18"/>
            <p:cNvSpPr>
              <a:spLocks noChangeArrowheads="1"/>
            </p:cNvSpPr>
            <p:nvPr/>
          </p:nvSpPr>
          <p:spPr bwMode="auto">
            <a:xfrm>
              <a:off x="457200" y="4418013"/>
              <a:ext cx="8553450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故只需取                               为         次</a:t>
              </a:r>
              <a:r>
                <a:rPr lang="en-US" altLang="zh-CN" sz="2400"/>
                <a:t>Chebyshev</a:t>
              </a:r>
              <a:r>
                <a:rPr lang="zh-CN" altLang="en-US" sz="2400"/>
                <a:t>多项式的零点，</a:t>
              </a:r>
            </a:p>
          </p:txBody>
        </p:sp>
        <p:graphicFrame>
          <p:nvGraphicFramePr>
            <p:cNvPr id="21527" name="Object 5"/>
            <p:cNvGraphicFramePr>
              <a:graphicFrameLocks noChangeAspect="1"/>
            </p:cNvGraphicFramePr>
            <p:nvPr/>
          </p:nvGraphicFramePr>
          <p:xfrm>
            <a:off x="1781175" y="4419600"/>
            <a:ext cx="2286000" cy="5318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623" name="Equation" r:id="rId8" imgW="18869025" imgH="4391025" progId="Equation.DSMT4">
                    <p:embed/>
                  </p:oleObj>
                </mc:Choice>
                <mc:Fallback>
                  <p:oleObj name="Equation" r:id="rId8" imgW="18869025" imgH="4391025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81175" y="4419600"/>
                          <a:ext cx="2286000" cy="5318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28" name="Object 6"/>
            <p:cNvGraphicFramePr>
              <a:graphicFrameLocks noChangeAspect="1"/>
            </p:cNvGraphicFramePr>
            <p:nvPr/>
          </p:nvGraphicFramePr>
          <p:xfrm>
            <a:off x="4391025" y="4437063"/>
            <a:ext cx="685800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624" name="Equation" r:id="rId10" imgW="5267325" imgH="3076575" progId="Equation.DSMT4">
                    <p:embed/>
                  </p:oleObj>
                </mc:Choice>
                <mc:Fallback>
                  <p:oleObj name="Equation" r:id="rId10" imgW="5267325" imgH="3076575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91025" y="4437063"/>
                          <a:ext cx="685800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522" name="Rectangle 21"/>
          <p:cNvSpPr>
            <a:spLocks noChangeArrowheads="1"/>
          </p:cNvSpPr>
          <p:nvPr/>
        </p:nvSpPr>
        <p:spPr bwMode="auto">
          <a:xfrm>
            <a:off x="2743201" y="5410201"/>
            <a:ext cx="4905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/>
              <a:t>即</a:t>
            </a:r>
          </a:p>
        </p:txBody>
      </p:sp>
      <p:grpSp>
        <p:nvGrpSpPr>
          <p:cNvPr id="5" name="组合 26"/>
          <p:cNvGrpSpPr>
            <a:grpSpLocks/>
          </p:cNvGrpSpPr>
          <p:nvPr/>
        </p:nvGrpSpPr>
        <p:grpSpPr bwMode="auto">
          <a:xfrm>
            <a:off x="2024064" y="1169988"/>
            <a:ext cx="8176392" cy="1858962"/>
            <a:chOff x="500034" y="1169972"/>
            <a:chExt cx="8176409" cy="1858978"/>
          </a:xfrm>
        </p:grpSpPr>
        <p:sp>
          <p:nvSpPr>
            <p:cNvPr id="21510" name="Text Box 5"/>
            <p:cNvSpPr txBox="1">
              <a:spLocks noChangeArrowheads="1"/>
            </p:cNvSpPr>
            <p:nvPr/>
          </p:nvSpPr>
          <p:spPr bwMode="auto">
            <a:xfrm>
              <a:off x="4098925" y="2306638"/>
              <a:ext cx="184731" cy="461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2400"/>
            </a:p>
          </p:txBody>
        </p:sp>
        <p:sp>
          <p:nvSpPr>
            <p:cNvPr id="21511" name="Text Box 7"/>
            <p:cNvSpPr txBox="1">
              <a:spLocks noChangeArrowheads="1"/>
            </p:cNvSpPr>
            <p:nvPr/>
          </p:nvSpPr>
          <p:spPr bwMode="auto">
            <a:xfrm>
              <a:off x="2928926" y="1214422"/>
              <a:ext cx="5562600" cy="461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 dirty="0"/>
                <a:t>是一个首项系数为</a:t>
              </a:r>
              <a:r>
                <a:rPr lang="en-US" altLang="zh-CN" sz="2400" dirty="0">
                  <a:solidFill>
                    <a:srgbClr val="000000"/>
                  </a:solidFill>
                </a:rPr>
                <a:t>1</a:t>
              </a:r>
              <a:r>
                <a:rPr lang="zh-CN" altLang="en-US" sz="2400" dirty="0"/>
                <a:t>的        次多项式，</a:t>
              </a:r>
            </a:p>
          </p:txBody>
        </p:sp>
        <p:graphicFrame>
          <p:nvGraphicFramePr>
            <p:cNvPr id="21512" name="Object 2"/>
            <p:cNvGraphicFramePr>
              <a:graphicFrameLocks noChangeAspect="1"/>
            </p:cNvGraphicFramePr>
            <p:nvPr/>
          </p:nvGraphicFramePr>
          <p:xfrm>
            <a:off x="5956289" y="1268397"/>
            <a:ext cx="579437" cy="338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625" name="Equation" r:id="rId12" imgW="5267325" imgH="3076575" progId="Equation.DSMT4">
                    <p:embed/>
                  </p:oleObj>
                </mc:Choice>
                <mc:Fallback>
                  <p:oleObj name="Equation" r:id="rId12" imgW="5267325" imgH="3076575" progId="Equation.DSMT4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56289" y="1268397"/>
                          <a:ext cx="579437" cy="3381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13" name="Text Box 9"/>
            <p:cNvSpPr txBox="1">
              <a:spLocks noChangeArrowheads="1"/>
            </p:cNvSpPr>
            <p:nvPr/>
          </p:nvSpPr>
          <p:spPr bwMode="auto">
            <a:xfrm>
              <a:off x="500034" y="1785926"/>
              <a:ext cx="8176409" cy="831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 dirty="0"/>
                <a:t>故由</a:t>
              </a:r>
              <a:r>
                <a:rPr lang="en-US" altLang="zh-CN" sz="2400" dirty="0"/>
                <a:t>Chebyshev</a:t>
              </a:r>
              <a:r>
                <a:rPr lang="zh-CN" altLang="en-US" sz="2400" dirty="0"/>
                <a:t>多项式的性质（</a:t>
              </a:r>
              <a:r>
                <a:rPr lang="zh-CN" altLang="en-US" sz="2400" b="1" dirty="0">
                  <a:solidFill>
                    <a:srgbClr val="E4166E"/>
                  </a:solidFill>
                </a:rPr>
                <a:t>最小零偏差的多项式定理</a:t>
              </a:r>
              <a:r>
                <a:rPr lang="zh-CN" altLang="en-US" sz="2400" dirty="0"/>
                <a:t>），</a:t>
              </a:r>
            </a:p>
          </p:txBody>
        </p:sp>
        <p:sp>
          <p:nvSpPr>
            <p:cNvPr id="21514" name="Text Box 10"/>
            <p:cNvSpPr txBox="1">
              <a:spLocks noChangeArrowheads="1"/>
            </p:cNvSpPr>
            <p:nvPr/>
          </p:nvSpPr>
          <p:spPr bwMode="auto">
            <a:xfrm>
              <a:off x="1279525" y="1925638"/>
              <a:ext cx="184731" cy="461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2400"/>
            </a:p>
          </p:txBody>
        </p:sp>
        <p:sp>
          <p:nvSpPr>
            <p:cNvPr id="21515" name="Text Box 11"/>
            <p:cNvSpPr txBox="1">
              <a:spLocks noChangeArrowheads="1"/>
            </p:cNvSpPr>
            <p:nvPr/>
          </p:nvSpPr>
          <p:spPr bwMode="auto">
            <a:xfrm>
              <a:off x="990600" y="2514600"/>
              <a:ext cx="1371600" cy="461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只要取</a:t>
              </a:r>
            </a:p>
          </p:txBody>
        </p:sp>
        <p:grpSp>
          <p:nvGrpSpPr>
            <p:cNvPr id="21516" name="Group 12"/>
            <p:cNvGrpSpPr>
              <a:grpSpLocks/>
            </p:cNvGrpSpPr>
            <p:nvPr/>
          </p:nvGrpSpPr>
          <p:grpSpPr bwMode="auto">
            <a:xfrm>
              <a:off x="2051050" y="2286000"/>
              <a:ext cx="2717800" cy="742950"/>
              <a:chOff x="1733" y="2784"/>
              <a:chExt cx="2168" cy="698"/>
            </a:xfrm>
          </p:grpSpPr>
          <p:graphicFrame>
            <p:nvGraphicFramePr>
              <p:cNvPr id="21520" name="Object 3"/>
              <p:cNvGraphicFramePr>
                <a:graphicFrameLocks noChangeAspect="1"/>
              </p:cNvGraphicFramePr>
              <p:nvPr/>
            </p:nvGraphicFramePr>
            <p:xfrm>
              <a:off x="1733" y="2978"/>
              <a:ext cx="2168" cy="50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1626" name="Equation" r:id="rId14" imgW="885794" imgH="152236" progId="Equation.DSMT4">
                      <p:embed/>
                    </p:oleObj>
                  </mc:Choice>
                  <mc:Fallback>
                    <p:oleObj name="Equation" r:id="rId14" imgW="885794" imgH="152236" progId="Equation.DSMT4">
                      <p:embed/>
                      <p:pic>
                        <p:nvPicPr>
                          <p:cNvPr id="0" name="Object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33" y="2978"/>
                            <a:ext cx="2168" cy="50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 algn="ctr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1521" name="Rectangle 14"/>
              <p:cNvSpPr>
                <a:spLocks noChangeArrowheads="1"/>
              </p:cNvSpPr>
              <p:nvPr/>
            </p:nvSpPr>
            <p:spPr bwMode="auto">
              <a:xfrm>
                <a:off x="3168" y="2784"/>
                <a:ext cx="24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solidFill>
                      <a:srgbClr val="FF0000"/>
                    </a:solidFill>
                  </a:rPr>
                  <a:t>~</a:t>
                </a:r>
              </a:p>
            </p:txBody>
          </p:sp>
        </p:grpSp>
        <p:sp>
          <p:nvSpPr>
            <p:cNvPr id="21517" name="Rectangle 15"/>
            <p:cNvSpPr>
              <a:spLocks noChangeArrowheads="1"/>
            </p:cNvSpPr>
            <p:nvPr/>
          </p:nvSpPr>
          <p:spPr bwMode="auto">
            <a:xfrm>
              <a:off x="4787900" y="2563166"/>
              <a:ext cx="1107998" cy="461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即可。</a:t>
              </a:r>
            </a:p>
          </p:txBody>
        </p:sp>
        <p:sp>
          <p:nvSpPr>
            <p:cNvPr id="21518" name="Text Box 23"/>
            <p:cNvSpPr txBox="1">
              <a:spLocks noChangeArrowheads="1"/>
            </p:cNvSpPr>
            <p:nvPr/>
          </p:nvSpPr>
          <p:spPr bwMode="auto">
            <a:xfrm>
              <a:off x="871526" y="1214422"/>
              <a:ext cx="1524000" cy="461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 dirty="0"/>
                <a:t>注意到</a:t>
              </a:r>
            </a:p>
          </p:txBody>
        </p:sp>
        <p:graphicFrame>
          <p:nvGraphicFramePr>
            <p:cNvPr id="21519" name="Object 8"/>
            <p:cNvGraphicFramePr>
              <a:graphicFrameLocks noChangeAspect="1"/>
            </p:cNvGraphicFramePr>
            <p:nvPr/>
          </p:nvGraphicFramePr>
          <p:xfrm>
            <a:off x="1924039" y="1169972"/>
            <a:ext cx="1092200" cy="546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627" name="Equation" r:id="rId16" imgW="8772525" imgH="4391025" progId="Equation.DSMT4">
                    <p:embed/>
                  </p:oleObj>
                </mc:Choice>
                <mc:Fallback>
                  <p:oleObj name="Equation" r:id="rId16" imgW="8772525" imgH="4391025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4039" y="1169972"/>
                          <a:ext cx="1092200" cy="5461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组合 7"/>
          <p:cNvGrpSpPr/>
          <p:nvPr/>
        </p:nvGrpSpPr>
        <p:grpSpPr>
          <a:xfrm>
            <a:off x="7480307" y="3284538"/>
            <a:ext cx="2213004" cy="768674"/>
            <a:chOff x="7480307" y="3284538"/>
            <a:chExt cx="2213004" cy="7686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8976320" y="3284538"/>
                  <a:ext cx="716991" cy="6914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≤</m:t>
                        </m:r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6320" y="3284538"/>
                  <a:ext cx="716991" cy="69147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0" name="Object 1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62443048"/>
                    </p:ext>
                  </p:extLst>
                </p:nvPr>
              </p:nvGraphicFramePr>
              <p:xfrm>
                <a:off x="7480307" y="3389637"/>
                <a:ext cx="1600194" cy="66357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61628" name="Equation" r:id="rId4" imgW="11630025" imgH="4829175" progId="Equation.DSMT4">
                        <p:embed/>
                      </p:oleObj>
                    </mc:Choice>
                    <mc:Fallback>
                      <p:oleObj name="Equation" r:id="rId4" imgW="11630025" imgH="4829175" progId="Equation.DSMT4">
                        <p:embed/>
                        <p:pic>
                          <p:nvPicPr>
                            <p:cNvPr id="21530" name="Object 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480307" y="3389637"/>
                              <a:ext cx="1600194" cy="66357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30" name="Object 1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62443048"/>
                    </p:ext>
                  </p:extLst>
                </p:nvPr>
              </p:nvGraphicFramePr>
              <p:xfrm>
                <a:off x="7480307" y="3389637"/>
                <a:ext cx="1600194" cy="66357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1740" name="Equation" r:id="rId19" imgW="11630025" imgH="4829175" progId="Equation.DSMT4">
                        <p:embed/>
                      </p:oleObj>
                    </mc:Choice>
                    <mc:Fallback>
                      <p:oleObj name="Equation" r:id="rId19" imgW="11630025" imgH="4829175" progId="Equation.DSMT4">
                        <p:embed/>
                        <p:pic>
                          <p:nvPicPr>
                            <p:cNvPr id="21530" name="Object 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480307" y="3389637"/>
                              <a:ext cx="1600194" cy="66357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3608612" y="5334460"/>
                <a:ext cx="2564933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）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612" y="5334460"/>
                <a:ext cx="2564933" cy="76899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22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0804601"/>
              </p:ext>
            </p:extLst>
          </p:nvPr>
        </p:nvGraphicFramePr>
        <p:xfrm>
          <a:off x="2423592" y="2952010"/>
          <a:ext cx="6115050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50" name="公式" r:id="rId3" imgW="2666880" imgH="291960" progId="Equation.3">
                  <p:embed/>
                </p:oleObj>
              </mc:Choice>
              <mc:Fallback>
                <p:oleObj name="公式" r:id="rId3" imgW="2666880" imgH="291960" progId="Equation.3">
                  <p:embed/>
                  <p:pic>
                    <p:nvPicPr>
                      <p:cNvPr id="2398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3592" y="2952010"/>
                        <a:ext cx="6115050" cy="569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对象 5"/>
              <p:cNvSpPr txBox="1"/>
              <p:nvPr/>
            </p:nvSpPr>
            <p:spPr bwMode="auto">
              <a:xfrm>
                <a:off x="1919288" y="4859338"/>
                <a:ext cx="9170987" cy="16557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经计算，得</m:t>
                      </m:r>
                    </m:oMath>
                  </m:oMathPara>
                </a14:m>
                <a:endParaRPr lang="en-US" altLang="zh-CN" i="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:br>
                  <a:rPr lang="zh-CN" altLang="en-US" i="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=0.97553,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=0.79390,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=0.5,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=0.20611,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=0.02447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对象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19288" y="4859338"/>
                <a:ext cx="9170987" cy="1655762"/>
              </a:xfrm>
              <a:prstGeom prst="rect">
                <a:avLst/>
              </a:prstGeom>
              <a:blipFill>
                <a:blip r:embed="rId5"/>
                <a:stretch>
                  <a:fillRect l="-5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7409578"/>
              </p:ext>
            </p:extLst>
          </p:nvPr>
        </p:nvGraphicFramePr>
        <p:xfrm>
          <a:off x="2423592" y="1815673"/>
          <a:ext cx="4968552" cy="8932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51" name="公式" r:id="rId6" imgW="1765080" imgH="406080" progId="Equation.3">
                  <p:embed/>
                </p:oleObj>
              </mc:Choice>
              <mc:Fallback>
                <p:oleObj name="公式" r:id="rId6" imgW="1765080" imgH="406080" progId="Equation.3">
                  <p:embed/>
                  <p:pic>
                    <p:nvPicPr>
                      <p:cNvPr id="240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3592" y="1815673"/>
                        <a:ext cx="4968552" cy="8932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5"/>
          <p:cNvSpPr>
            <a:spLocks noChangeArrowheads="1"/>
          </p:cNvSpPr>
          <p:nvPr/>
        </p:nvSpPr>
        <p:spPr bwMode="auto">
          <a:xfrm>
            <a:off x="1532519" y="1452369"/>
            <a:ext cx="875553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+mn-ea"/>
                <a:ea typeface="+mn-ea"/>
              </a:rPr>
              <a:t>解：区域变换：</a:t>
            </a:r>
            <a:endParaRPr lang="zh-CN" altLang="en-US" sz="2400" b="1" dirty="0">
              <a:latin typeface="+mn-ea"/>
              <a:ea typeface="+mn-ea"/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对象 8"/>
              <p:cNvSpPr txBox="1"/>
              <p:nvPr/>
            </p:nvSpPr>
            <p:spPr bwMode="auto">
              <a:xfrm>
                <a:off x="2530475" y="3573463"/>
                <a:ext cx="7205663" cy="933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den>
                              </m:f>
                            </m:e>
                          </m:func>
                          <m:r>
                            <m:rPr>
                              <m:sty m:val="p"/>
                            </m:r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d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=0,1,2,3,4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对象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30475" y="3573463"/>
                <a:ext cx="7205663" cy="9334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11"/>
              <p:cNvSpPr>
                <a:spLocks noChangeArrowheads="1"/>
              </p:cNvSpPr>
              <p:nvPr/>
            </p:nvSpPr>
            <p:spPr bwMode="auto">
              <a:xfrm>
                <a:off x="1055440" y="439079"/>
                <a:ext cx="9558005" cy="9680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 algn="ctr">
                    <a:solidFill>
                      <a:srgbClr val="00000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2800" b="1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例</a:t>
                </a:r>
                <a:r>
                  <a:rPr lang="en-US" altLang="zh-CN" sz="2800" b="1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. </a:t>
                </a:r>
                <a:r>
                  <a:rPr lang="zh-CN" altLang="en-US" sz="2800" dirty="0">
                    <a:latin typeface="Times New Roman" panose="02020603050405020304" pitchFamily="18" charset="0"/>
                  </a:rPr>
                  <a:t>求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f(x)=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</a:rPr>
                  <a:t>  </a:t>
                </a:r>
                <a:r>
                  <a:rPr lang="zh-CN" altLang="en-US" sz="2800" dirty="0">
                    <a:latin typeface="Times New Roman" panose="02020603050405020304" pitchFamily="18" charset="0"/>
                  </a:rPr>
                  <a:t>在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[0, 1]</a:t>
                </a:r>
                <a:r>
                  <a:rPr lang="zh-CN" altLang="en-US" sz="2800" dirty="0">
                    <a:latin typeface="Times New Roman" panose="02020603050405020304" pitchFamily="18" charset="0"/>
                  </a:rPr>
                  <a:t>上的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4</a:t>
                </a:r>
                <a:r>
                  <a:rPr lang="zh-CN" altLang="en-US" sz="2800" dirty="0">
                    <a:latin typeface="Times New Roman" panose="02020603050405020304" pitchFamily="18" charset="0"/>
                  </a:rPr>
                  <a:t>次最佳一致逼近多项式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L4(x),</a:t>
                </a:r>
                <a:r>
                  <a:rPr lang="zh-CN" altLang="en-US" sz="2800" dirty="0">
                    <a:latin typeface="Times New Roman" panose="02020603050405020304" pitchFamily="18" charset="0"/>
                  </a:rPr>
                  <a:t>并且估计误差。</a:t>
                </a:r>
              </a:p>
            </p:txBody>
          </p:sp>
        </mc:Choice>
        <mc:Fallback xmlns="">
          <p:sp>
            <p:nvSpPr>
              <p:cNvPr id="7" name="TextBox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55440" y="439079"/>
                <a:ext cx="9558005" cy="968022"/>
              </a:xfrm>
              <a:prstGeom prst="rect">
                <a:avLst/>
              </a:prstGeom>
              <a:blipFill>
                <a:blip r:embed="rId11"/>
                <a:stretch>
                  <a:fillRect l="-1276" t="-8176" b="-1320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algn="ctr">
                    <a:solidFill>
                      <a:srgbClr val="00000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4"/>
              <p:cNvSpPr>
                <a:spLocks noChangeArrowheads="1"/>
              </p:cNvSpPr>
              <p:nvPr/>
            </p:nvSpPr>
            <p:spPr bwMode="auto">
              <a:xfrm>
                <a:off x="7236864" y="1214387"/>
                <a:ext cx="4824536" cy="605294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ts val="4000"/>
                  </a:lnSpc>
                  <a:spcBef>
                    <a:spcPct val="0"/>
                  </a:spcBef>
                  <a:buNone/>
                </a:pPr>
                <a:r>
                  <a:rPr lang="zh-CN" altLang="en-US" sz="2400" dirty="0">
                    <a:solidFill>
                      <a:srgbClr val="3508DA"/>
                    </a:solidFill>
                  </a:rPr>
                  <a:t>      </a:t>
                </a:r>
                <a:r>
                  <a:rPr lang="en-US" altLang="zh-CN" sz="2400" i="1" dirty="0">
                    <a:solidFill>
                      <a:srgbClr val="3508DA"/>
                    </a:solidFill>
                  </a:rPr>
                  <a:t>x</a:t>
                </a:r>
                <a:r>
                  <a:rPr lang="en-US" altLang="zh-CN" sz="2400" dirty="0">
                    <a:solidFill>
                      <a:srgbClr val="3508DA"/>
                    </a:solidFill>
                  </a:rPr>
                  <a:t>=(</a:t>
                </a:r>
                <a:r>
                  <a:rPr lang="en-US" altLang="zh-CN" sz="2400" i="1" dirty="0">
                    <a:solidFill>
                      <a:srgbClr val="3508DA"/>
                    </a:solidFill>
                  </a:rPr>
                  <a:t>b</a:t>
                </a:r>
                <a:r>
                  <a:rPr lang="en-US" altLang="zh-CN" sz="2400" dirty="0">
                    <a:solidFill>
                      <a:srgbClr val="3508DA"/>
                    </a:solidFill>
                  </a:rPr>
                  <a:t>-</a:t>
                </a:r>
                <a:r>
                  <a:rPr lang="en-US" altLang="zh-CN" sz="2400" i="1" dirty="0">
                    <a:solidFill>
                      <a:srgbClr val="3508DA"/>
                    </a:solidFill>
                  </a:rPr>
                  <a:t>a</a:t>
                </a:r>
                <a:r>
                  <a:rPr lang="en-US" altLang="zh-CN" sz="2400" dirty="0">
                    <a:solidFill>
                      <a:srgbClr val="3508DA"/>
                    </a:solidFill>
                  </a:rPr>
                  <a:t>)</a:t>
                </a:r>
                <a:r>
                  <a:rPr lang="en-US" altLang="zh-CN" sz="2400" i="1" dirty="0">
                    <a:solidFill>
                      <a:srgbClr val="3508DA"/>
                    </a:solidFill>
                  </a:rPr>
                  <a:t>t</a:t>
                </a:r>
                <a:r>
                  <a:rPr lang="en-US" altLang="zh-CN" sz="2400" dirty="0">
                    <a:solidFill>
                      <a:srgbClr val="3508DA"/>
                    </a:solidFill>
                  </a:rPr>
                  <a:t>/2+(</a:t>
                </a:r>
                <a:r>
                  <a:rPr lang="en-US" altLang="zh-CN" sz="2400" i="1" dirty="0" err="1">
                    <a:solidFill>
                      <a:srgbClr val="3508DA"/>
                    </a:solidFill>
                  </a:rPr>
                  <a:t>b</a:t>
                </a:r>
                <a:r>
                  <a:rPr lang="en-US" altLang="zh-CN" sz="2400" dirty="0" err="1">
                    <a:solidFill>
                      <a:srgbClr val="3508DA"/>
                    </a:solidFill>
                  </a:rPr>
                  <a:t>+</a:t>
                </a:r>
                <a:r>
                  <a:rPr lang="en-US" altLang="zh-CN" sz="2400" i="1" dirty="0" err="1">
                    <a:solidFill>
                      <a:srgbClr val="3508DA"/>
                    </a:solidFill>
                  </a:rPr>
                  <a:t>a</a:t>
                </a:r>
                <a:r>
                  <a:rPr lang="en-US" altLang="zh-CN" sz="2400" dirty="0">
                    <a:solidFill>
                      <a:srgbClr val="3508DA"/>
                    </a:solidFill>
                  </a:rPr>
                  <a:t>)/2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3508DA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 smtClean="0">
                        <a:solidFill>
                          <a:srgbClr val="3508D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∈[−1,1]</m:t>
                    </m:r>
                  </m:oMath>
                </a14:m>
                <a:endParaRPr lang="en-US" altLang="zh-CN" sz="2400" dirty="0">
                  <a:solidFill>
                    <a:srgbClr val="3508DA"/>
                  </a:solidFill>
                </a:endParaRPr>
              </a:p>
            </p:txBody>
          </p:sp>
        </mc:Choice>
        <mc:Fallback xmlns="">
          <p:sp>
            <p:nvSpPr>
              <p:cNvPr id="8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36864" y="1214387"/>
                <a:ext cx="4824536" cy="605294"/>
              </a:xfrm>
              <a:prstGeom prst="rect">
                <a:avLst/>
              </a:prstGeom>
              <a:blipFill>
                <a:blip r:embed="rId12"/>
                <a:stretch>
                  <a:fillRect b="-11765"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8376621" y="2321260"/>
                <a:ext cx="3719736" cy="630750"/>
              </a:xfrm>
              <a:prstGeom prst="rect">
                <a:avLst/>
              </a:prstGeom>
              <a:noFill/>
              <a:ln>
                <a:solidFill>
                  <a:srgbClr val="00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𝑐𝑜𝑠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zh-CN" altLang="en-US" sz="2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zh-CN" sz="2800" dirty="0"/>
                  <a:t>,n=5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621" y="2321260"/>
                <a:ext cx="3719736" cy="630750"/>
              </a:xfrm>
              <a:prstGeom prst="rect">
                <a:avLst/>
              </a:prstGeom>
              <a:blipFill>
                <a:blip r:embed="rId13"/>
                <a:stretch>
                  <a:fillRect b="-17143"/>
                </a:stretch>
              </a:blipFill>
              <a:ln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41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childTnLst>
                                    <p:set>
                                      <p:cBhvr additive="base"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base"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childTnLst>
                                    <p:set>
                                      <p:cBhvr additive="base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base"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/>
      <p:bldP spid="8" grpId="0" animBg="1" autoUpdateAnimBg="0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324678"/>
              </p:ext>
            </p:extLst>
          </p:nvPr>
        </p:nvGraphicFramePr>
        <p:xfrm>
          <a:off x="1847528" y="260648"/>
          <a:ext cx="8642350" cy="1371600"/>
        </p:xfrm>
        <a:graphic>
          <a:graphicData uri="http://schemas.openxmlformats.org/drawingml/2006/table">
            <a:tbl>
              <a:tblPr/>
              <a:tblGrid>
                <a:gridCol w="909638">
                  <a:extLst>
                    <a:ext uri="{9D8B030D-6E8A-4147-A177-3AD203B41FA5}">
                      <a16:colId xmlns:a16="http://schemas.microsoft.com/office/drawing/2014/main" val="3680693906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125005300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1091068369"/>
                    </a:ext>
                  </a:extLst>
                </a:gridCol>
                <a:gridCol w="1468437">
                  <a:extLst>
                    <a:ext uri="{9D8B030D-6E8A-4147-A177-3AD203B41FA5}">
                      <a16:colId xmlns:a16="http://schemas.microsoft.com/office/drawing/2014/main" val="3000829836"/>
                    </a:ext>
                  </a:extLst>
                </a:gridCol>
                <a:gridCol w="1539875">
                  <a:extLst>
                    <a:ext uri="{9D8B030D-6E8A-4147-A177-3AD203B41FA5}">
                      <a16:colId xmlns:a16="http://schemas.microsoft.com/office/drawing/2014/main" val="3669448392"/>
                    </a:ext>
                  </a:extLst>
                </a:gridCol>
                <a:gridCol w="1854200">
                  <a:extLst>
                    <a:ext uri="{9D8B030D-6E8A-4147-A177-3AD203B41FA5}">
                      <a16:colId xmlns:a16="http://schemas.microsoft.com/office/drawing/2014/main" val="1569186701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55" marR="9145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91455" marR="9145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91455" marR="9145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91455" marR="9145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91455" marR="9145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91455" marR="9145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1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128447"/>
                  </a:ext>
                </a:extLst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</a:p>
                  </a:txBody>
                  <a:tcPr marL="91455" marR="9145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0.97553</a:t>
                      </a:r>
                    </a:p>
                  </a:txBody>
                  <a:tcPr marL="91455" marR="9145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0.79390</a:t>
                      </a:r>
                    </a:p>
                  </a:txBody>
                  <a:tcPr marL="91455" marR="9145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</a:t>
                      </a:r>
                    </a:p>
                  </a:txBody>
                  <a:tcPr marL="91455" marR="9145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0.20611</a:t>
                      </a:r>
                    </a:p>
                  </a:txBody>
                  <a:tcPr marL="91455" marR="9145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0.02447</a:t>
                      </a:r>
                    </a:p>
                  </a:txBody>
                  <a:tcPr marL="91455" marR="9145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1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587796"/>
                  </a:ext>
                </a:extLst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</a:t>
                      </a:r>
                      <a:r>
                        <a:rPr kumimoji="0" lang="en-US" altLang="zh-CN" sz="2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</a:p>
                  </a:txBody>
                  <a:tcPr marL="91455" marR="9145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2.65257</a:t>
                      </a:r>
                    </a:p>
                  </a:txBody>
                  <a:tcPr marL="91455" marR="9145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2.21201</a:t>
                      </a:r>
                    </a:p>
                  </a:txBody>
                  <a:tcPr marL="91455" marR="9145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1.64872</a:t>
                      </a:r>
                    </a:p>
                  </a:txBody>
                  <a:tcPr marL="91455" marR="9145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1.22889</a:t>
                      </a:r>
                    </a:p>
                  </a:txBody>
                  <a:tcPr marL="91455" marR="9145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1.02477</a:t>
                      </a:r>
                    </a:p>
                  </a:txBody>
                  <a:tcPr marL="91455" marR="9145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1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472378"/>
                  </a:ext>
                </a:extLst>
              </a:tr>
            </a:tbl>
          </a:graphicData>
        </a:graphic>
      </p:graphicFrame>
      <p:graphicFrame>
        <p:nvGraphicFramePr>
          <p:cNvPr id="3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1231521"/>
              </p:ext>
            </p:extLst>
          </p:nvPr>
        </p:nvGraphicFramePr>
        <p:xfrm>
          <a:off x="1631504" y="1772816"/>
          <a:ext cx="8497888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59" name="公式" r:id="rId3" imgW="6197600" imgH="660400" progId="Equation.3">
                  <p:embed/>
                </p:oleObj>
              </mc:Choice>
              <mc:Fallback>
                <p:oleObj name="公式" r:id="rId3" imgW="6197600" imgH="660400" progId="Equation.3">
                  <p:embed/>
                  <p:pic>
                    <p:nvPicPr>
                      <p:cNvPr id="2438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1504" y="1772816"/>
                        <a:ext cx="8497888" cy="881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0764927"/>
              </p:ext>
            </p:extLst>
          </p:nvPr>
        </p:nvGraphicFramePr>
        <p:xfrm>
          <a:off x="1639442" y="2798341"/>
          <a:ext cx="8062912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60" name="公式" r:id="rId5" imgW="5880100" imgH="660400" progId="Equation.3">
                  <p:embed/>
                </p:oleObj>
              </mc:Choice>
              <mc:Fallback>
                <p:oleObj name="公式" r:id="rId5" imgW="5880100" imgH="660400" progId="Equation.3">
                  <p:embed/>
                  <p:pic>
                    <p:nvPicPr>
                      <p:cNvPr id="2439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9442" y="2798341"/>
                        <a:ext cx="8062912" cy="881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3337366"/>
              </p:ext>
            </p:extLst>
          </p:nvPr>
        </p:nvGraphicFramePr>
        <p:xfrm>
          <a:off x="1631504" y="3806403"/>
          <a:ext cx="7731125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61" name="公式" r:id="rId7" imgW="5181600" imgH="660400" progId="Equation.3">
                  <p:embed/>
                </p:oleObj>
              </mc:Choice>
              <mc:Fallback>
                <p:oleObj name="公式" r:id="rId7" imgW="5181600" imgH="660400" progId="Equation.3">
                  <p:embed/>
                  <p:pic>
                    <p:nvPicPr>
                      <p:cNvPr id="244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1504" y="3806403"/>
                        <a:ext cx="7731125" cy="881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2033841"/>
              </p:ext>
            </p:extLst>
          </p:nvPr>
        </p:nvGraphicFramePr>
        <p:xfrm>
          <a:off x="1598167" y="4797003"/>
          <a:ext cx="8315325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62" name="公式" r:id="rId9" imgW="6045200" imgH="660400" progId="Equation.3">
                  <p:embed/>
                </p:oleObj>
              </mc:Choice>
              <mc:Fallback>
                <p:oleObj name="公式" r:id="rId9" imgW="6045200" imgH="660400" progId="Equation.3">
                  <p:embed/>
                  <p:pic>
                    <p:nvPicPr>
                      <p:cNvPr id="2441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8167" y="4797003"/>
                        <a:ext cx="8315325" cy="881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2316793"/>
              </p:ext>
            </p:extLst>
          </p:nvPr>
        </p:nvGraphicFramePr>
        <p:xfrm>
          <a:off x="1631504" y="5859041"/>
          <a:ext cx="8455025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63" name="公式" r:id="rId11" imgW="6146800" imgH="660400" progId="Equation.3">
                  <p:embed/>
                </p:oleObj>
              </mc:Choice>
              <mc:Fallback>
                <p:oleObj name="公式" r:id="rId11" imgW="6146800" imgH="660400" progId="Equation.3">
                  <p:embed/>
                  <p:pic>
                    <p:nvPicPr>
                      <p:cNvPr id="2442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1504" y="5859041"/>
                        <a:ext cx="8455025" cy="88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830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base"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childTnLst>
                                    <p:set>
                                      <p:cBhvr additive="base"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base"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childTnLst>
                                    <p:set>
                                      <p:cBhvr additive="base"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base"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childTnLst>
                                    <p:set>
                                      <p:cBhvr additive="base"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base"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childTnLst>
                                    <p:set>
                                      <p:cBhvr additive="base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base"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>
            <a:spLocks noChangeArrowheads="1"/>
          </p:cNvSpPr>
          <p:nvPr/>
        </p:nvSpPr>
        <p:spPr bwMode="auto">
          <a:xfrm>
            <a:off x="1055440" y="620688"/>
            <a:ext cx="457517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>
                <a:solidFill>
                  <a:srgbClr val="0000FF"/>
                </a:solidFill>
                <a:latin typeface="宋体" panose="02010600030101010101" pitchFamily="2" charset="-122"/>
              </a:rPr>
              <a:t>Lagrange</a:t>
            </a:r>
            <a:r>
              <a:rPr lang="zh-CN" altLang="en-US">
                <a:solidFill>
                  <a:srgbClr val="0000FF"/>
                </a:solidFill>
                <a:latin typeface="宋体" panose="02010600030101010101" pitchFamily="2" charset="-122"/>
              </a:rPr>
              <a:t>插值多项式为 </a:t>
            </a:r>
          </a:p>
        </p:txBody>
      </p:sp>
      <p:graphicFrame>
        <p:nvGraphicFramePr>
          <p:cNvPr id="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4016154"/>
              </p:ext>
            </p:extLst>
          </p:nvPr>
        </p:nvGraphicFramePr>
        <p:xfrm>
          <a:off x="1600200" y="1349375"/>
          <a:ext cx="7265988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08" name="公式" r:id="rId3" imgW="3276360" imgH="482400" progId="Equation.3">
                  <p:embed/>
                </p:oleObj>
              </mc:Choice>
              <mc:Fallback>
                <p:oleObj name="公式" r:id="rId3" imgW="3276360" imgH="482400" progId="Equation.3">
                  <p:embed/>
                  <p:pic>
                    <p:nvPicPr>
                      <p:cNvPr id="244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349375"/>
                        <a:ext cx="7265988" cy="100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415480" y="285293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整理后得：</a:t>
            </a:r>
          </a:p>
        </p:txBody>
      </p:sp>
      <p:graphicFrame>
        <p:nvGraphicFramePr>
          <p:cNvPr id="5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8223053"/>
              </p:ext>
            </p:extLst>
          </p:nvPr>
        </p:nvGraphicFramePr>
        <p:xfrm>
          <a:off x="2422525" y="3644900"/>
          <a:ext cx="7580313" cy="103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09" name="公式" r:id="rId5" imgW="3340080" imgH="457200" progId="Equation.3">
                  <p:embed/>
                </p:oleObj>
              </mc:Choice>
              <mc:Fallback>
                <p:oleObj name="公式" r:id="rId5" imgW="3340080" imgH="457200" progId="Equation.3">
                  <p:embed/>
                  <p:pic>
                    <p:nvPicPr>
                      <p:cNvPr id="2447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2525" y="3644900"/>
                        <a:ext cx="7580313" cy="1033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828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1271464" y="931565"/>
                <a:ext cx="89850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函数逼近：用一个构造简单的函数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来代替一个复杂的函数</a:t>
                </a:r>
                <a:r>
                  <a:rPr lang="en-US" altLang="zh-CN" dirty="0"/>
                  <a:t>f(x)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931565"/>
                <a:ext cx="8985024" cy="461665"/>
              </a:xfrm>
              <a:prstGeom prst="rect">
                <a:avLst/>
              </a:prstGeom>
              <a:blipFill>
                <a:blip r:embed="rId2"/>
                <a:stretch>
                  <a:fillRect l="-1086" t="-14474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734347" y="1700808"/>
                <a:ext cx="2564035" cy="10500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347" y="1700808"/>
                <a:ext cx="2564035" cy="10500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3103019" y="3183866"/>
            <a:ext cx="3826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其中</a:t>
            </a:r>
            <a:r>
              <a:rPr lang="en-US" altLang="zh-CN" dirty="0"/>
              <a:t>C0,……,Cn</a:t>
            </a:r>
            <a:r>
              <a:rPr lang="zh-CN" altLang="en-US" dirty="0"/>
              <a:t>都是实数。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2063552" y="4284783"/>
                <a:ext cx="6078587" cy="1037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可</m:t>
                    </m:r>
                  </m:oMath>
                </a14:m>
                <a:r>
                  <a:rPr lang="zh-CN" altLang="en-US" dirty="0"/>
                  <a:t>以为幂函数：</a:t>
                </a:r>
                <a:r>
                  <a:rPr lang="en-US" altLang="zh-CN" dirty="0"/>
                  <a:t>1,x,…,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也可以为三角函数：</a:t>
                </a:r>
                <a:r>
                  <a:rPr lang="en-US" altLang="zh-CN" dirty="0"/>
                  <a:t>1,cosx,sinx,…,</a:t>
                </a:r>
                <a:r>
                  <a:rPr lang="en-US" altLang="zh-CN" dirty="0" err="1"/>
                  <a:t>cosnx,sinnx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4284783"/>
                <a:ext cx="6078587" cy="1037913"/>
              </a:xfrm>
              <a:prstGeom prst="rect">
                <a:avLst/>
              </a:prstGeom>
              <a:blipFill>
                <a:blip r:embed="rId4"/>
                <a:stretch>
                  <a:fillRect l="-3109" r="-1505" b="-17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F010582B-C969-4E32-9458-5382A1009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6240" y="0"/>
            <a:ext cx="3200677" cy="96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50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>
            <a:spLocks noChangeArrowheads="1"/>
          </p:cNvSpPr>
          <p:nvPr/>
        </p:nvSpPr>
        <p:spPr bwMode="auto">
          <a:xfrm>
            <a:off x="1127720" y="304676"/>
            <a:ext cx="75092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0000CC"/>
                </a:solidFill>
                <a:latin typeface="宋体" panose="02010600030101010101" pitchFamily="2" charset="-122"/>
              </a:rPr>
              <a:t>误差估计</a:t>
            </a:r>
            <a:r>
              <a:rPr lang="zh-CN" altLang="en-US" sz="2400" dirty="0">
                <a:solidFill>
                  <a:srgbClr val="0000CC"/>
                </a:solidFill>
                <a:latin typeface="宋体" panose="02010600030101010101" pitchFamily="2" charset="-122"/>
              </a:rPr>
              <a:t>：</a:t>
            </a:r>
            <a:endParaRPr lang="en-US" altLang="zh-CN" sz="2400" dirty="0">
              <a:solidFill>
                <a:srgbClr val="0000CC"/>
              </a:solidFill>
              <a:latin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对象 5"/>
              <p:cNvSpPr txBox="1"/>
              <p:nvPr/>
            </p:nvSpPr>
            <p:spPr bwMode="auto">
              <a:xfrm>
                <a:off x="407938" y="793750"/>
                <a:ext cx="11088662" cy="12464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nor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)|≤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|(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||(</m:t>
                      </m:r>
                      <m:r>
                        <m:rPr>
                          <m:sty m:val="p"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m:rPr>
                          <m:sty m:val="p"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m:rPr>
                          <m:sty m:val="p"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m:rPr>
                          <m:sty m:val="p"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m:rPr>
                          <m:sty m:val="p"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)|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对象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938" y="793750"/>
                <a:ext cx="11088662" cy="12464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标注 1"/>
          <p:cNvSpPr>
            <a:spLocks noChangeArrowheads="1"/>
          </p:cNvSpPr>
          <p:nvPr/>
        </p:nvSpPr>
        <p:spPr bwMode="auto">
          <a:xfrm>
            <a:off x="6152010" y="3850864"/>
            <a:ext cx="5344590" cy="1125537"/>
          </a:xfrm>
          <a:prstGeom prst="wedgeRectCallout">
            <a:avLst>
              <a:gd name="adj1" fmla="val -66229"/>
              <a:gd name="adj2" fmla="val -50271"/>
            </a:avLst>
          </a:prstGeom>
          <a:noFill/>
          <a:ln w="25400" cap="flat" algn="ctr">
            <a:solidFill>
              <a:srgbClr val="385D8A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0000CC"/>
                </a:solidFill>
                <a:latin typeface="宋体" panose="02010600030101010101" pitchFamily="2" charset="-122"/>
              </a:rPr>
              <a:t>根据切比雪夫多项式最高项系数性质：</a:t>
            </a:r>
            <a:r>
              <a:rPr lang="en-US" altLang="zh-CN" dirty="0">
                <a:solidFill>
                  <a:srgbClr val="0000CC"/>
                </a:solidFill>
                <a:latin typeface="宋体" panose="02010600030101010101" pitchFamily="2" charset="-122"/>
              </a:rPr>
              <a:t>T</a:t>
            </a:r>
            <a:r>
              <a:rPr lang="en-US" altLang="zh-CN" baseline="-25000" dirty="0">
                <a:solidFill>
                  <a:srgbClr val="0000CC"/>
                </a:solidFill>
                <a:latin typeface="宋体" panose="02010600030101010101" pitchFamily="2" charset="-122"/>
              </a:rPr>
              <a:t>5 </a:t>
            </a:r>
            <a:r>
              <a:rPr lang="en-US" altLang="zh-CN" dirty="0">
                <a:solidFill>
                  <a:srgbClr val="0000CC"/>
                </a:solidFill>
                <a:latin typeface="宋体" panose="02010600030101010101" pitchFamily="2" charset="-122"/>
              </a:rPr>
              <a:t>(t)</a:t>
            </a:r>
            <a:r>
              <a:rPr lang="zh-CN" altLang="en-US" dirty="0">
                <a:solidFill>
                  <a:srgbClr val="0000CC"/>
                </a:solidFill>
                <a:latin typeface="宋体" panose="02010600030101010101" pitchFamily="2" charset="-122"/>
              </a:rPr>
              <a:t>最高次幂系数为</a:t>
            </a:r>
            <a:r>
              <a:rPr lang="en-US" altLang="zh-CN" dirty="0">
                <a:solidFill>
                  <a:srgbClr val="0000CC"/>
                </a:solidFill>
                <a:latin typeface="宋体" panose="02010600030101010101" pitchFamily="2" charset="-122"/>
              </a:rPr>
              <a:t>2</a:t>
            </a:r>
            <a:r>
              <a:rPr lang="en-US" altLang="zh-CN" baseline="30000" dirty="0">
                <a:solidFill>
                  <a:srgbClr val="0000CC"/>
                </a:solidFill>
                <a:latin typeface="宋体" panose="02010600030101010101" pitchFamily="2" charset="-122"/>
              </a:rPr>
              <a:t>4</a:t>
            </a:r>
          </a:p>
          <a:p>
            <a:pPr eaLnBrk="1" hangingPunct="1"/>
            <a:endParaRPr lang="zh-CN" altLang="en-US" dirty="0">
              <a:solidFill>
                <a:srgbClr val="0000CC"/>
              </a:solidFill>
              <a:latin typeface="宋体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9551988" y="3006397"/>
            <a:ext cx="2232636" cy="768678"/>
            <a:chOff x="7479911" y="3284538"/>
            <a:chExt cx="2232636" cy="7686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8976320" y="3284538"/>
                  <a:ext cx="736227" cy="691471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f>
                          <m:fPr>
                            <m:ctrlPr>
                              <a:rPr lang="en-US" altLang="zh-CN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sup>
                                <m:r>
                                  <a:rPr lang="en-US" altLang="zh-CN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zh-CN" altLang="en-US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6320" y="3284538"/>
                  <a:ext cx="736227" cy="69147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bject 1"/>
                <p:cNvSpPr txBox="1"/>
                <p:nvPr/>
              </p:nvSpPr>
              <p:spPr bwMode="auto">
                <a:xfrm>
                  <a:off x="7479911" y="3389641"/>
                  <a:ext cx="1600200" cy="6635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/>
              </p:spPr>
              <p:txBody>
                <a:bodyPr>
                  <a:normAutofit fontScale="925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zh-CN" altLang="en-US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𝝎</m:t>
                                    </m:r>
                                  </m:e>
                                  <m:sub>
                                    <m:r>
                                      <a:rPr lang="zh-CN" altLang="en-US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  <m:r>
                                      <a:rPr lang="zh-CN" altLang="en-US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zh-CN" altLang="en-US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en-US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zh-CN" altLang="en-US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Object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479911" y="3389641"/>
                  <a:ext cx="1600200" cy="663575"/>
                </a:xfrm>
                <a:prstGeom prst="rect">
                  <a:avLst/>
                </a:prstGeom>
                <a:blipFill>
                  <a:blip r:embed="rId4"/>
                  <a:stretch>
                    <a:fillRect r="-4198"/>
                  </a:stretch>
                </a:blip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TextBox 4"/>
          <p:cNvSpPr>
            <a:spLocks noChangeArrowheads="1"/>
          </p:cNvSpPr>
          <p:nvPr/>
        </p:nvSpPr>
        <p:spPr bwMode="auto">
          <a:xfrm>
            <a:off x="3647728" y="5855986"/>
            <a:ext cx="706894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CC"/>
                </a:solidFill>
                <a:latin typeface="宋体" panose="02010600030101010101" pitchFamily="2" charset="-122"/>
              </a:rPr>
              <a:t>这说明，在区间</a:t>
            </a:r>
            <a:r>
              <a:rPr lang="en-US" altLang="zh-CN" sz="2400" dirty="0">
                <a:solidFill>
                  <a:srgbClr val="0000CC"/>
                </a:solidFill>
                <a:latin typeface="宋体" panose="02010600030101010101" pitchFamily="2" charset="-122"/>
              </a:rPr>
              <a:t>[0, 1]</a:t>
            </a:r>
            <a:r>
              <a:rPr lang="zh-CN" altLang="en-US" sz="2400" dirty="0">
                <a:solidFill>
                  <a:srgbClr val="0000CC"/>
                </a:solidFill>
                <a:latin typeface="宋体" panose="02010600030101010101" pitchFamily="2" charset="-122"/>
              </a:rPr>
              <a:t>上使用多项式</a:t>
            </a:r>
            <a:r>
              <a:rPr lang="en-US" altLang="zh-CN" sz="2400" dirty="0">
                <a:solidFill>
                  <a:srgbClr val="0000CC"/>
                </a:solidFill>
                <a:latin typeface="宋体" panose="02010600030101010101" pitchFamily="2" charset="-122"/>
              </a:rPr>
              <a:t>L</a:t>
            </a:r>
            <a:r>
              <a:rPr lang="en-US" altLang="zh-CN" sz="2400" baseline="-25000" dirty="0">
                <a:solidFill>
                  <a:srgbClr val="0000CC"/>
                </a:solidFill>
                <a:latin typeface="宋体" panose="02010600030101010101" pitchFamily="2" charset="-122"/>
              </a:rPr>
              <a:t>4</a:t>
            </a:r>
            <a:r>
              <a:rPr lang="en-US" altLang="zh-CN" sz="2400" dirty="0">
                <a:solidFill>
                  <a:srgbClr val="0000CC"/>
                </a:solidFill>
                <a:latin typeface="宋体" panose="02010600030101010101" pitchFamily="2" charset="-122"/>
              </a:rPr>
              <a:t>(x)</a:t>
            </a:r>
            <a:r>
              <a:rPr lang="zh-CN" altLang="en-US" sz="2400" dirty="0">
                <a:solidFill>
                  <a:srgbClr val="0000CC"/>
                </a:solidFill>
                <a:latin typeface="宋体" panose="02010600030101010101" pitchFamily="2" charset="-122"/>
              </a:rPr>
              <a:t>逼近</a:t>
            </a:r>
            <a:r>
              <a:rPr lang="en-US" altLang="zh-CN" sz="2400" dirty="0">
                <a:solidFill>
                  <a:srgbClr val="0000CC"/>
                </a:solidFill>
                <a:latin typeface="宋体" panose="02010600030101010101" pitchFamily="2" charset="-122"/>
              </a:rPr>
              <a:t>e</a:t>
            </a:r>
            <a:r>
              <a:rPr lang="en-US" altLang="zh-CN" sz="2400" baseline="30000" dirty="0">
                <a:solidFill>
                  <a:srgbClr val="0000CC"/>
                </a:solidFill>
                <a:latin typeface="宋体" panose="02010600030101010101" pitchFamily="2" charset="-122"/>
              </a:rPr>
              <a:t>x</a:t>
            </a:r>
            <a:r>
              <a:rPr lang="en-US" altLang="zh-CN" sz="2400" dirty="0">
                <a:solidFill>
                  <a:srgbClr val="0000CC"/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2400" dirty="0">
                <a:solidFill>
                  <a:srgbClr val="0000CC"/>
                </a:solidFill>
                <a:latin typeface="宋体" panose="02010600030101010101" pitchFamily="2" charset="-122"/>
              </a:rPr>
              <a:t>的绝对值误差非常小，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</a:rPr>
              <a:t>避免了龙格现象</a:t>
            </a:r>
            <a:r>
              <a:rPr lang="zh-CN" altLang="en-US" sz="2400" dirty="0">
                <a:solidFill>
                  <a:srgbClr val="0000CC"/>
                </a:solidFill>
                <a:latin typeface="宋体" panose="02010600030101010101" pitchFamily="2" charset="-122"/>
              </a:rPr>
              <a:t>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9E5B2A7-F02B-4CCD-964C-64AC1709578C}"/>
                  </a:ext>
                </a:extLst>
              </p:cNvPr>
              <p:cNvSpPr/>
              <p:nvPr/>
            </p:nvSpPr>
            <p:spPr>
              <a:xfrm>
                <a:off x="214458" y="2156221"/>
                <a:ext cx="10753726" cy="786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zh-CN" alt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zh-CN" alt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5!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||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zh-CN" altLang="en-US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zh-CN" alt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zh-CN" altLang="en-US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zh-CN" alt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zh-CN" altLang="en-US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zh-CN" alt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zh-CN" altLang="en-US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zh-CN" alt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zh-CN" altLang="en-US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zh-CN" alt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)|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9E5B2A7-F02B-4CCD-964C-64AC170957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58" y="2156221"/>
                <a:ext cx="10753726" cy="7861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8F2CF54F-3598-4C09-8F55-72F0AC4D25B1}"/>
              </a:ext>
            </a:extLst>
          </p:cNvPr>
          <p:cNvSpPr/>
          <p:nvPr/>
        </p:nvSpPr>
        <p:spPr>
          <a:xfrm>
            <a:off x="1487194" y="1770141"/>
            <a:ext cx="34163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CC"/>
                </a:solidFill>
                <a:latin typeface="宋体" panose="02010600030101010101" pitchFamily="2" charset="-122"/>
              </a:rPr>
              <a:t>注意到变换 </a:t>
            </a:r>
            <a:r>
              <a:rPr lang="en-US" altLang="zh-CN" dirty="0">
                <a:solidFill>
                  <a:srgbClr val="0000CC"/>
                </a:solidFill>
                <a:latin typeface="宋体" panose="02010600030101010101" pitchFamily="2" charset="-122"/>
              </a:rPr>
              <a:t>x = ½(t+1)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B608BB8E-31A1-4E00-96EE-7B23590EF473}"/>
                  </a:ext>
                </a:extLst>
              </p:cNvPr>
              <p:cNvSpPr/>
              <p:nvPr/>
            </p:nvSpPr>
            <p:spPr>
              <a:xfrm>
                <a:off x="777908" y="3058380"/>
                <a:ext cx="8780569" cy="786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zh-CN" alt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zh-CN" alt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5!</m:t>
                          </m:r>
                        </m:den>
                      </m:f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zh-CN" altLang="en-US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||(</m:t>
                      </m:r>
                      <m:r>
                        <m:rPr>
                          <m:sty m:val="p"/>
                        </m:rPr>
                        <a:rPr lang="zh-CN" altLang="en-US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zh-CN" alt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m:rPr>
                          <m:sty m:val="p"/>
                        </m:rPr>
                        <a:rPr lang="zh-CN" altLang="en-US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zh-CN" alt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m:rPr>
                          <m:sty m:val="p"/>
                        </m:rPr>
                        <a:rPr lang="zh-CN" altLang="en-US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zh-CN" alt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m:rPr>
                          <m:sty m:val="p"/>
                        </m:rPr>
                        <a:rPr lang="zh-CN" altLang="en-US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zh-CN" alt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m:rPr>
                          <m:sty m:val="p"/>
                        </m:rPr>
                        <a:rPr lang="zh-CN" altLang="en-US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zh-CN" alt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)|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B608BB8E-31A1-4E00-96EE-7B23590EF4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908" y="3058380"/>
                <a:ext cx="8780569" cy="7861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87108C7E-6C95-4072-B0E5-1E0F793C8CD4}"/>
                  </a:ext>
                </a:extLst>
              </p:cNvPr>
              <p:cNvSpPr/>
              <p:nvPr/>
            </p:nvSpPr>
            <p:spPr>
              <a:xfrm>
                <a:off x="-504679" y="3871966"/>
                <a:ext cx="6096000" cy="148002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zh-CN" alt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zh-CN" alt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5!</m:t>
                          </m:r>
                        </m:den>
                      </m:f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zh-CN" altLang="en-US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zh-CN" altLang="en-US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zh-CN" alt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zh-CN" alt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5!</m:t>
                          </m:r>
                        </m:den>
                      </m:f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zh-CN" altLang="en-US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87108C7E-6C95-4072-B0E5-1E0F793C8C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4679" y="3871966"/>
                <a:ext cx="6096000" cy="14800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3E9C1E18-BDAC-4807-8D6A-C3D344DC3A2F}"/>
                  </a:ext>
                </a:extLst>
              </p:cNvPr>
              <p:cNvSpPr/>
              <p:nvPr/>
            </p:nvSpPr>
            <p:spPr>
              <a:xfrm>
                <a:off x="-240704" y="5390153"/>
                <a:ext cx="6096000" cy="46583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nor/>
                        </m:rPr>
                        <a:rPr lang="zh-CN" altLang="en-US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4.43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zh-CN" altLang="en-US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zh-CN" alt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3E9C1E18-BDAC-4807-8D6A-C3D344DC3A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0704" y="5390153"/>
                <a:ext cx="6096000" cy="4658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148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base"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base"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9" grpId="0" animBg="1"/>
      <p:bldP spid="13" grpId="0"/>
      <p:bldP spid="14" grpId="0"/>
      <p:bldP spid="15" grpId="0"/>
      <p:bldP spid="16" grpId="0"/>
      <p:bldP spid="18" grpId="0"/>
      <p:bldP spid="18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59496" y="548680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均匀采样的拉格朗日插值</a:t>
            </a:r>
          </a:p>
        </p:txBody>
      </p:sp>
      <p:pic>
        <p:nvPicPr>
          <p:cNvPr id="3" name="龙格现象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15680" y="1556791"/>
            <a:ext cx="6624736" cy="499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4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620688"/>
            <a:ext cx="7848872" cy="592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366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57" name="表格 3"/>
          <p:cNvGraphicFramePr>
            <a:graphicFrameLocks noGrp="1"/>
          </p:cNvGraphicFramePr>
          <p:nvPr/>
        </p:nvGraphicFramePr>
        <p:xfrm>
          <a:off x="1774825" y="909638"/>
          <a:ext cx="8642350" cy="1371600"/>
        </p:xfrm>
        <a:graphic>
          <a:graphicData uri="http://schemas.openxmlformats.org/drawingml/2006/table">
            <a:tbl>
              <a:tblPr/>
              <a:tblGrid>
                <a:gridCol w="909638">
                  <a:extLst>
                    <a:ext uri="{9D8B030D-6E8A-4147-A177-3AD203B41FA5}">
                      <a16:colId xmlns:a16="http://schemas.microsoft.com/office/drawing/2014/main" val="2602037412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3315207776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4143922864"/>
                    </a:ext>
                  </a:extLst>
                </a:gridCol>
                <a:gridCol w="1468437">
                  <a:extLst>
                    <a:ext uri="{9D8B030D-6E8A-4147-A177-3AD203B41FA5}">
                      <a16:colId xmlns:a16="http://schemas.microsoft.com/office/drawing/2014/main" val="1432374463"/>
                    </a:ext>
                  </a:extLst>
                </a:gridCol>
                <a:gridCol w="1539875">
                  <a:extLst>
                    <a:ext uri="{9D8B030D-6E8A-4147-A177-3AD203B41FA5}">
                      <a16:colId xmlns:a16="http://schemas.microsoft.com/office/drawing/2014/main" val="395282032"/>
                    </a:ext>
                  </a:extLst>
                </a:gridCol>
                <a:gridCol w="1854200">
                  <a:extLst>
                    <a:ext uri="{9D8B030D-6E8A-4147-A177-3AD203B41FA5}">
                      <a16:colId xmlns:a16="http://schemas.microsoft.com/office/drawing/2014/main" val="1071629840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55" marR="9145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91455" marR="9145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91455" marR="9145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91455" marR="9145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91455" marR="9145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91455" marR="9145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1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685375"/>
                  </a:ext>
                </a:extLst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</a:p>
                  </a:txBody>
                  <a:tcPr marL="91455" marR="9145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0.97553</a:t>
                      </a:r>
                    </a:p>
                  </a:txBody>
                  <a:tcPr marL="91455" marR="9145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0.79390</a:t>
                      </a:r>
                    </a:p>
                  </a:txBody>
                  <a:tcPr marL="91455" marR="9145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</a:t>
                      </a:r>
                    </a:p>
                  </a:txBody>
                  <a:tcPr marL="91455" marR="9145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0.20611</a:t>
                      </a:r>
                    </a:p>
                  </a:txBody>
                  <a:tcPr marL="91455" marR="9145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0.02447</a:t>
                      </a:r>
                    </a:p>
                  </a:txBody>
                  <a:tcPr marL="91455" marR="9145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1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005233"/>
                  </a:ext>
                </a:extLst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</a:t>
                      </a:r>
                      <a:r>
                        <a:rPr kumimoji="0" lang="en-US" altLang="zh-CN" sz="2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</a:p>
                  </a:txBody>
                  <a:tcPr marL="91455" marR="9145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2.65257</a:t>
                      </a:r>
                    </a:p>
                  </a:txBody>
                  <a:tcPr marL="91455" marR="9145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2.21201</a:t>
                      </a:r>
                    </a:p>
                  </a:txBody>
                  <a:tcPr marL="91455" marR="9145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1.64872</a:t>
                      </a:r>
                    </a:p>
                  </a:txBody>
                  <a:tcPr marL="91455" marR="9145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1.22889</a:t>
                      </a:r>
                    </a:p>
                  </a:txBody>
                  <a:tcPr marL="91455" marR="9145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1.02477</a:t>
                      </a:r>
                    </a:p>
                  </a:txBody>
                  <a:tcPr marL="91455" marR="9145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1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272088"/>
                  </a:ext>
                </a:extLst>
              </a:tr>
            </a:tbl>
          </a:graphicData>
        </a:graphic>
      </p:graphicFrame>
      <p:graphicFrame>
        <p:nvGraphicFramePr>
          <p:cNvPr id="2487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8869397"/>
              </p:ext>
            </p:extLst>
          </p:nvPr>
        </p:nvGraphicFramePr>
        <p:xfrm>
          <a:off x="1355725" y="2636838"/>
          <a:ext cx="9474200" cy="3960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9" name="公式" r:id="rId3" imgW="4991040" imgH="1955520" progId="Equation.3">
                  <p:embed/>
                </p:oleObj>
              </mc:Choice>
              <mc:Fallback>
                <p:oleObj name="公式" r:id="rId3" imgW="4991040" imgH="1955520" progId="Equation.3">
                  <p:embed/>
                  <p:pic>
                    <p:nvPicPr>
                      <p:cNvPr id="2487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5725" y="2636838"/>
                        <a:ext cx="9474200" cy="3960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88" name="TextBox 1"/>
          <p:cNvSpPr>
            <a:spLocks noChangeArrowheads="1"/>
          </p:cNvSpPr>
          <p:nvPr/>
        </p:nvSpPr>
        <p:spPr bwMode="auto">
          <a:xfrm>
            <a:off x="1919288" y="188914"/>
            <a:ext cx="6913562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现在试图用</a:t>
            </a:r>
            <a:r>
              <a:rPr lang="en-US" altLang="zh-CN" sz="2800" b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Newton</a:t>
            </a:r>
            <a:r>
              <a:rPr lang="zh-CN" altLang="en-US" sz="2800" b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插值多项式逼近</a:t>
            </a:r>
          </a:p>
        </p:txBody>
      </p:sp>
    </p:spTree>
    <p:extLst>
      <p:ext uri="{BB962C8B-B14F-4D97-AF65-F5344CB8AC3E}">
        <p14:creationId xmlns:p14="http://schemas.microsoft.com/office/powerpoint/2010/main" val="2004334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91" name="表格 3"/>
          <p:cNvGraphicFramePr>
            <a:graphicFrameLocks noGrp="1"/>
          </p:cNvGraphicFramePr>
          <p:nvPr/>
        </p:nvGraphicFramePr>
        <p:xfrm>
          <a:off x="1703389" y="620713"/>
          <a:ext cx="8785225" cy="5810250"/>
        </p:xfrm>
        <a:graphic>
          <a:graphicData uri="http://schemas.openxmlformats.org/drawingml/2006/table">
            <a:tbl>
              <a:tblPr/>
              <a:tblGrid>
                <a:gridCol w="427037">
                  <a:extLst>
                    <a:ext uri="{9D8B030D-6E8A-4147-A177-3AD203B41FA5}">
                      <a16:colId xmlns:a16="http://schemas.microsoft.com/office/drawing/2014/main" val="337911507"/>
                    </a:ext>
                  </a:extLst>
                </a:gridCol>
                <a:gridCol w="652463">
                  <a:extLst>
                    <a:ext uri="{9D8B030D-6E8A-4147-A177-3AD203B41FA5}">
                      <a16:colId xmlns:a16="http://schemas.microsoft.com/office/drawing/2014/main" val="1009171673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465922820"/>
                    </a:ext>
                  </a:extLst>
                </a:gridCol>
                <a:gridCol w="1655762">
                  <a:extLst>
                    <a:ext uri="{9D8B030D-6E8A-4147-A177-3AD203B41FA5}">
                      <a16:colId xmlns:a16="http://schemas.microsoft.com/office/drawing/2014/main" val="1533927073"/>
                    </a:ext>
                  </a:extLst>
                </a:gridCol>
                <a:gridCol w="2160588">
                  <a:extLst>
                    <a:ext uri="{9D8B030D-6E8A-4147-A177-3AD203B41FA5}">
                      <a16:colId xmlns:a16="http://schemas.microsoft.com/office/drawing/2014/main" val="4284035211"/>
                    </a:ext>
                  </a:extLst>
                </a:gridCol>
                <a:gridCol w="2879725">
                  <a:extLst>
                    <a:ext uri="{9D8B030D-6E8A-4147-A177-3AD203B41FA5}">
                      <a16:colId xmlns:a16="http://schemas.microsoft.com/office/drawing/2014/main" val="3531080104"/>
                    </a:ext>
                  </a:extLst>
                </a:gridCol>
              </a:tblGrid>
              <a:tr h="9683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kumimoji="0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</a:t>
                      </a:r>
                    </a:p>
                  </a:txBody>
                  <a:tcPr marL="91443" marR="91443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f[x</a:t>
                      </a:r>
                      <a:r>
                        <a:rPr kumimoji="0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]</a:t>
                      </a:r>
                    </a:p>
                  </a:txBody>
                  <a:tcPr marL="91443" marR="91443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f[x</a:t>
                      </a:r>
                      <a:r>
                        <a:rPr kumimoji="0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i, 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kumimoji="0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i+1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]</a:t>
                      </a:r>
                    </a:p>
                  </a:txBody>
                  <a:tcPr marL="91443" marR="91443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f[x</a:t>
                      </a:r>
                      <a:r>
                        <a:rPr kumimoji="0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i, 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kumimoji="0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i+1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x</a:t>
                      </a:r>
                      <a:r>
                        <a:rPr kumimoji="0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i+2 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]</a:t>
                      </a:r>
                    </a:p>
                  </a:txBody>
                  <a:tcPr marL="91443" marR="91443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f[x</a:t>
                      </a:r>
                      <a:r>
                        <a:rPr kumimoji="0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i, 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kumimoji="0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i+1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x</a:t>
                      </a:r>
                      <a:r>
                        <a:rPr kumimoji="0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i+2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x</a:t>
                      </a:r>
                      <a:r>
                        <a:rPr kumimoji="0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i+3  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]</a:t>
                      </a:r>
                    </a:p>
                  </a:txBody>
                  <a:tcPr marL="91443" marR="91443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f[x</a:t>
                      </a:r>
                      <a:r>
                        <a:rPr kumimoji="0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i, 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kumimoji="0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i+1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x</a:t>
                      </a:r>
                      <a:r>
                        <a:rPr kumimoji="0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i+2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x</a:t>
                      </a:r>
                      <a:r>
                        <a:rPr kumimoji="0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i+3  </a:t>
                      </a:r>
                      <a:r>
                        <a:rPr kumimoji="0" lang="zh-CN" altLang="en-US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kumimoji="0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i+4</a:t>
                      </a:r>
                      <a:r>
                        <a:rPr kumimoji="0" lang="zh-CN" altLang="en-US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3" marR="91443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7269364"/>
                  </a:ext>
                </a:extLst>
              </a:tr>
              <a:tr h="9683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kumimoji="0" lang="en-US" altLang="zh-CN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 marL="91443" marR="91443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f(x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</a:p>
                  </a:txBody>
                  <a:tcPr marL="91443" marR="91443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3" marR="91443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3" marR="91443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3" marR="91443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3" marR="91443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876053"/>
                  </a:ext>
                </a:extLst>
              </a:tr>
              <a:tr h="9683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kumimoji="0" lang="en-US" altLang="zh-CN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91443" marR="91443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f(x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</a:p>
                  </a:txBody>
                  <a:tcPr marL="91443" marR="91443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f[x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0,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]</a:t>
                      </a:r>
                    </a:p>
                  </a:txBody>
                  <a:tcPr marL="91443" marR="91443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3" marR="91443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3" marR="91443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3" marR="91443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5154291"/>
                  </a:ext>
                </a:extLst>
              </a:tr>
              <a:tr h="9683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kumimoji="0" lang="en-US" altLang="zh-CN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91443" marR="91443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f(x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</a:p>
                  </a:txBody>
                  <a:tcPr marL="91443" marR="91443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f[x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1,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]</a:t>
                      </a:r>
                    </a:p>
                  </a:txBody>
                  <a:tcPr marL="91443" marR="91443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f[x</a:t>
                      </a:r>
                      <a:r>
                        <a:rPr kumimoji="0" lang="en-US" altLang="zh-CN" sz="22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0, </a:t>
                      </a: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kumimoji="0" lang="en-US" altLang="zh-CN" sz="22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x</a:t>
                      </a:r>
                      <a:r>
                        <a:rPr kumimoji="0" lang="en-US" altLang="zh-CN" sz="22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 </a:t>
                      </a: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]</a:t>
                      </a:r>
                    </a:p>
                  </a:txBody>
                  <a:tcPr marL="91443" marR="91443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3" marR="91443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3" marR="91443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290345"/>
                  </a:ext>
                </a:extLst>
              </a:tr>
              <a:tr h="9683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kumimoji="0" lang="en-US" altLang="zh-CN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91443" marR="91443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f(x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</a:p>
                  </a:txBody>
                  <a:tcPr marL="91443" marR="91443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f[x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2,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]</a:t>
                      </a:r>
                    </a:p>
                  </a:txBody>
                  <a:tcPr marL="91443" marR="91443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f[x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1,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x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]</a:t>
                      </a:r>
                    </a:p>
                  </a:txBody>
                  <a:tcPr marL="91443" marR="91443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f[x</a:t>
                      </a:r>
                      <a:r>
                        <a:rPr kumimoji="0" lang="en-US" altLang="zh-CN" sz="22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0, </a:t>
                      </a: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kumimoji="0" lang="en-US" altLang="zh-CN" sz="22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x</a:t>
                      </a:r>
                      <a:r>
                        <a:rPr kumimoji="0" lang="en-US" altLang="zh-CN" sz="22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x</a:t>
                      </a:r>
                      <a:r>
                        <a:rPr kumimoji="0" lang="en-US" altLang="zh-CN" sz="22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  </a:t>
                      </a: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]</a:t>
                      </a:r>
                    </a:p>
                  </a:txBody>
                  <a:tcPr marL="91443" marR="91443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3" marR="91443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9373850"/>
                  </a:ext>
                </a:extLst>
              </a:tr>
              <a:tr h="9683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kumimoji="0" lang="en-US" altLang="zh-CN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91443" marR="91443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f(x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91443" marR="91443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f[x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3,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]</a:t>
                      </a:r>
                    </a:p>
                  </a:txBody>
                  <a:tcPr marL="91443" marR="91443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f[x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2,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x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]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91443" marR="91443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f[x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1,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x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x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 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]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91443" marR="91443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f[x</a:t>
                      </a:r>
                      <a:r>
                        <a:rPr kumimoji="0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0, 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kumimoji="0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x</a:t>
                      </a:r>
                      <a:r>
                        <a:rPr kumimoji="0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x</a:t>
                      </a:r>
                      <a:r>
                        <a:rPr kumimoji="0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3, 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kumimoji="0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]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91443" marR="91443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9687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21479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4" name="表格 3"/>
          <p:cNvGraphicFramePr>
            <a:graphicFrameLocks noGrp="1"/>
          </p:cNvGraphicFramePr>
          <p:nvPr/>
        </p:nvGraphicFramePr>
        <p:xfrm>
          <a:off x="1703389" y="620713"/>
          <a:ext cx="8785225" cy="5848350"/>
        </p:xfrm>
        <a:graphic>
          <a:graphicData uri="http://schemas.openxmlformats.org/drawingml/2006/table">
            <a:tbl>
              <a:tblPr/>
              <a:tblGrid>
                <a:gridCol w="1152525">
                  <a:extLst>
                    <a:ext uri="{9D8B030D-6E8A-4147-A177-3AD203B41FA5}">
                      <a16:colId xmlns:a16="http://schemas.microsoft.com/office/drawing/2014/main" val="141624679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873897816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88429203"/>
                    </a:ext>
                  </a:extLst>
                </a:gridCol>
                <a:gridCol w="1368425">
                  <a:extLst>
                    <a:ext uri="{9D8B030D-6E8A-4147-A177-3AD203B41FA5}">
                      <a16:colId xmlns:a16="http://schemas.microsoft.com/office/drawing/2014/main" val="42214217"/>
                    </a:ext>
                  </a:extLst>
                </a:gridCol>
                <a:gridCol w="1800225">
                  <a:extLst>
                    <a:ext uri="{9D8B030D-6E8A-4147-A177-3AD203B41FA5}">
                      <a16:colId xmlns:a16="http://schemas.microsoft.com/office/drawing/2014/main" val="874788495"/>
                    </a:ext>
                  </a:extLst>
                </a:gridCol>
                <a:gridCol w="2232025">
                  <a:extLst>
                    <a:ext uri="{9D8B030D-6E8A-4147-A177-3AD203B41FA5}">
                      <a16:colId xmlns:a16="http://schemas.microsoft.com/office/drawing/2014/main" val="3658945855"/>
                    </a:ext>
                  </a:extLst>
                </a:gridCol>
              </a:tblGrid>
              <a:tr h="9683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kumimoji="0" lang="en-US" altLang="zh-CN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微软雅黑" panose="020B0503020204020204" pitchFamily="34" charset="-122"/>
                        </a:rPr>
                        <a:t>i</a:t>
                      </a:r>
                    </a:p>
                  </a:txBody>
                  <a:tcPr marL="91443" marR="91443"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微软雅黑" panose="020B0503020204020204" pitchFamily="34" charset="-122"/>
                        </a:rPr>
                        <a:t>f(x</a:t>
                      </a:r>
                      <a:r>
                        <a:rPr kumimoji="0" lang="en-US" altLang="zh-CN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微软雅黑" panose="020B0503020204020204" pitchFamily="34" charset="-122"/>
                        </a:rPr>
                        <a:t>i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微软雅黑" panose="020B0503020204020204" pitchFamily="34" charset="-122"/>
                        </a:rPr>
                        <a:t>)</a:t>
                      </a:r>
                    </a:p>
                  </a:txBody>
                  <a:tcPr marL="91443" marR="91443"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微软雅黑" panose="020B0503020204020204" pitchFamily="34" charset="-122"/>
                        </a:rPr>
                        <a:t>f[x</a:t>
                      </a:r>
                      <a:r>
                        <a:rPr kumimoji="0" lang="en-US" altLang="zh-CN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微软雅黑" panose="020B0503020204020204" pitchFamily="34" charset="-122"/>
                        </a:rPr>
                        <a:t>i, 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kumimoji="0" lang="en-US" altLang="zh-CN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微软雅黑" panose="020B0503020204020204" pitchFamily="34" charset="-122"/>
                        </a:rPr>
                        <a:t>i+1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微软雅黑" panose="020B0503020204020204" pitchFamily="34" charset="-122"/>
                        </a:rPr>
                        <a:t>]</a:t>
                      </a:r>
                    </a:p>
                  </a:txBody>
                  <a:tcPr marL="91443" marR="91443"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微软雅黑" panose="020B0503020204020204" pitchFamily="34" charset="-122"/>
                        </a:rPr>
                        <a:t>f[x</a:t>
                      </a:r>
                      <a:r>
                        <a:rPr kumimoji="0" lang="en-US" altLang="zh-CN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微软雅黑" panose="020B0503020204020204" pitchFamily="34" charset="-122"/>
                        </a:rPr>
                        <a:t>i, 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kumimoji="0" lang="en-US" altLang="zh-CN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微软雅黑" panose="020B0503020204020204" pitchFamily="34" charset="-122"/>
                        </a:rPr>
                        <a:t>i+1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微软雅黑" panose="020B0503020204020204" pitchFamily="34" charset="-122"/>
                        </a:rPr>
                        <a:t>, x</a:t>
                      </a:r>
                      <a:r>
                        <a:rPr kumimoji="0" lang="en-US" altLang="zh-CN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微软雅黑" panose="020B0503020204020204" pitchFamily="34" charset="-122"/>
                        </a:rPr>
                        <a:t>i+2 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微软雅黑" panose="020B0503020204020204" pitchFamily="34" charset="-122"/>
                        </a:rPr>
                        <a:t>]</a:t>
                      </a:r>
                    </a:p>
                  </a:txBody>
                  <a:tcPr marL="91443" marR="91443"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微软雅黑" panose="020B0503020204020204" pitchFamily="34" charset="-122"/>
                        </a:rPr>
                        <a:t>f[x</a:t>
                      </a:r>
                      <a:r>
                        <a:rPr kumimoji="0" lang="en-US" altLang="zh-CN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微软雅黑" panose="020B0503020204020204" pitchFamily="34" charset="-122"/>
                        </a:rPr>
                        <a:t>i, 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kumimoji="0" lang="en-US" altLang="zh-CN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微软雅黑" panose="020B0503020204020204" pitchFamily="34" charset="-122"/>
                        </a:rPr>
                        <a:t>i+1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微软雅黑" panose="020B0503020204020204" pitchFamily="34" charset="-122"/>
                        </a:rPr>
                        <a:t>, x</a:t>
                      </a:r>
                      <a:r>
                        <a:rPr kumimoji="0" lang="en-US" altLang="zh-CN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微软雅黑" panose="020B0503020204020204" pitchFamily="34" charset="-122"/>
                        </a:rPr>
                        <a:t>i+2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微软雅黑" panose="020B0503020204020204" pitchFamily="34" charset="-122"/>
                        </a:rPr>
                        <a:t>, x</a:t>
                      </a:r>
                      <a:r>
                        <a:rPr kumimoji="0" lang="en-US" altLang="zh-CN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微软雅黑" panose="020B0503020204020204" pitchFamily="34" charset="-122"/>
                        </a:rPr>
                        <a:t>i+3  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微软雅黑" panose="020B0503020204020204" pitchFamily="34" charset="-122"/>
                        </a:rPr>
                        <a:t>]</a:t>
                      </a:r>
                    </a:p>
                  </a:txBody>
                  <a:tcPr marL="91443" marR="91443"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微软雅黑" panose="020B0503020204020204" pitchFamily="34" charset="-122"/>
                        </a:rPr>
                        <a:t>f[x</a:t>
                      </a:r>
                      <a:r>
                        <a:rPr kumimoji="0" lang="en-US" altLang="zh-CN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微软雅黑" panose="020B0503020204020204" pitchFamily="34" charset="-122"/>
                        </a:rPr>
                        <a:t>i, 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kumimoji="0" lang="en-US" altLang="zh-CN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微软雅黑" panose="020B0503020204020204" pitchFamily="34" charset="-122"/>
                        </a:rPr>
                        <a:t>i+1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微软雅黑" panose="020B0503020204020204" pitchFamily="34" charset="-122"/>
                        </a:rPr>
                        <a:t>, x</a:t>
                      </a:r>
                      <a:r>
                        <a:rPr kumimoji="0" lang="en-US" altLang="zh-CN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微软雅黑" panose="020B0503020204020204" pitchFamily="34" charset="-122"/>
                        </a:rPr>
                        <a:t>i+2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微软雅黑" panose="020B0503020204020204" pitchFamily="34" charset="-122"/>
                        </a:rPr>
                        <a:t>, x</a:t>
                      </a:r>
                      <a:r>
                        <a:rPr kumimoji="0" lang="en-US" altLang="zh-CN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微软雅黑" panose="020B0503020204020204" pitchFamily="34" charset="-122"/>
                        </a:rPr>
                        <a:t>i+3  </a:t>
                      </a:r>
                      <a:r>
                        <a:rPr kumimoji="0" lang="zh-CN" altLang="en-US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kumimoji="0" lang="en-US" altLang="zh-CN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微软雅黑" panose="020B0503020204020204" pitchFamily="34" charset="-122"/>
                        </a:rPr>
                        <a:t>i+4</a:t>
                      </a:r>
                      <a:r>
                        <a:rPr kumimoji="0" lang="zh-CN" altLang="en-US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微软雅黑" panose="020B0503020204020204" pitchFamily="34" charset="-122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1443" marR="91443"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4054085"/>
                  </a:ext>
                </a:extLst>
              </a:tr>
              <a:tr h="9683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0.9755</a:t>
                      </a:r>
                    </a:p>
                  </a:txBody>
                  <a:tcPr marL="91443" marR="91443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2.6526</a:t>
                      </a:r>
                    </a:p>
                  </a:txBody>
                  <a:tcPr marL="91443" marR="91443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3" marR="91443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3" marR="91443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3" marR="91443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3" marR="91443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245418"/>
                  </a:ext>
                </a:extLst>
              </a:tr>
              <a:tr h="9683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0.7939</a:t>
                      </a:r>
                    </a:p>
                  </a:txBody>
                  <a:tcPr marL="91443" marR="91443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2.212</a:t>
                      </a:r>
                    </a:p>
                  </a:txBody>
                  <a:tcPr marL="91443" marR="91443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2.4262</a:t>
                      </a:r>
                    </a:p>
                  </a:txBody>
                  <a:tcPr marL="91443" marR="91443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3" marR="91443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3" marR="91443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3" marR="91443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1977418"/>
                  </a:ext>
                </a:extLst>
              </a:tr>
              <a:tr h="9683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3" marR="91443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1.6487</a:t>
                      </a:r>
                    </a:p>
                  </a:txBody>
                  <a:tcPr marL="91443" marR="91443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1.9166</a:t>
                      </a:r>
                    </a:p>
                  </a:txBody>
                  <a:tcPr marL="91443" marR="91443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1.0717</a:t>
                      </a:r>
                    </a:p>
                  </a:txBody>
                  <a:tcPr marL="91443" marR="91443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3" marR="91443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3" marR="91443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076123"/>
                  </a:ext>
                </a:extLst>
              </a:tr>
              <a:tr h="9683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0.2061</a:t>
                      </a:r>
                    </a:p>
                  </a:txBody>
                  <a:tcPr marL="91443" marR="91443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1.2289</a:t>
                      </a:r>
                    </a:p>
                  </a:txBody>
                  <a:tcPr marL="91443" marR="91443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1.4284</a:t>
                      </a:r>
                    </a:p>
                  </a:txBody>
                  <a:tcPr marL="91443" marR="91443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0.8306</a:t>
                      </a:r>
                    </a:p>
                  </a:txBody>
                  <a:tcPr marL="91443" marR="91443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0.3134</a:t>
                      </a:r>
                    </a:p>
                  </a:txBody>
                  <a:tcPr marL="91443" marR="91443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3" marR="91443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3103288"/>
                  </a:ext>
                </a:extLst>
              </a:tr>
              <a:tr h="1006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0.0245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91443" marR="91443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1.0248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91443" marR="91443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1.1239</a:t>
                      </a:r>
                    </a:p>
                  </a:txBody>
                  <a:tcPr marL="91443" marR="91443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0.6404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91443" marR="91443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0.2472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91443" marR="91443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0.0696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91443" marR="91443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1610725"/>
                  </a:ext>
                </a:extLst>
              </a:tr>
            </a:tbl>
          </a:graphicData>
        </a:graphic>
      </p:graphicFrame>
      <p:sp>
        <p:nvSpPr>
          <p:cNvPr id="2595" name="直接连接符 2"/>
          <p:cNvSpPr>
            <a:spLocks noChangeShapeType="1"/>
          </p:cNvSpPr>
          <p:nvPr/>
        </p:nvSpPr>
        <p:spPr bwMode="auto">
          <a:xfrm>
            <a:off x="3503613" y="2276475"/>
            <a:ext cx="5472112" cy="3600450"/>
          </a:xfrm>
          <a:prstGeom prst="line">
            <a:avLst/>
          </a:prstGeom>
          <a:noFill/>
          <a:ln w="9525" cap="flat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3142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98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3410769"/>
              </p:ext>
            </p:extLst>
          </p:nvPr>
        </p:nvGraphicFramePr>
        <p:xfrm>
          <a:off x="2200275" y="388938"/>
          <a:ext cx="7934325" cy="601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93" name="公式" r:id="rId3" imgW="5905440" imgH="4394160" progId="Equation.3">
                  <p:embed/>
                </p:oleObj>
              </mc:Choice>
              <mc:Fallback>
                <p:oleObj name="公式" r:id="rId3" imgW="5905440" imgH="4394160" progId="Equation.3">
                  <p:embed/>
                  <p:pic>
                    <p:nvPicPr>
                      <p:cNvPr id="2598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0275" y="388938"/>
                        <a:ext cx="7934325" cy="601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77909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1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1097606"/>
              </p:ext>
            </p:extLst>
          </p:nvPr>
        </p:nvGraphicFramePr>
        <p:xfrm>
          <a:off x="2232025" y="836613"/>
          <a:ext cx="7223125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18" name="公式" r:id="rId3" imgW="2781000" imgH="457200" progId="Equation.3">
                  <p:embed/>
                </p:oleObj>
              </mc:Choice>
              <mc:Fallback>
                <p:oleObj name="公式" r:id="rId3" imgW="2781000" imgH="457200" progId="Equation.3">
                  <p:embed/>
                  <p:pic>
                    <p:nvPicPr>
                      <p:cNvPr id="2601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2025" y="836613"/>
                        <a:ext cx="7223125" cy="1152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02" name="TextBox 4"/>
          <p:cNvSpPr>
            <a:spLocks noChangeArrowheads="1"/>
          </p:cNvSpPr>
          <p:nvPr/>
        </p:nvSpPr>
        <p:spPr bwMode="auto">
          <a:xfrm>
            <a:off x="1919288" y="2852739"/>
            <a:ext cx="82804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宋体" panose="02010600030101010101" pitchFamily="2" charset="-122"/>
              </a:rPr>
              <a:t>  这个结果和使用拉格朗日插值法所得到的结果稍有误差，由具体计算的小数点后位数引起。</a:t>
            </a:r>
          </a:p>
        </p:txBody>
      </p:sp>
    </p:spTree>
    <p:extLst>
      <p:ext uri="{BB962C8B-B14F-4D97-AF65-F5344CB8AC3E}">
        <p14:creationId xmlns:p14="http://schemas.microsoft.com/office/powerpoint/2010/main" val="33660683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7408" y="1127370"/>
            <a:ext cx="10363200" cy="720080"/>
          </a:xfrm>
        </p:spPr>
        <p:txBody>
          <a:bodyPr/>
          <a:lstStyle/>
          <a:p>
            <a:r>
              <a:rPr lang="zh-CN" altLang="en-US" sz="2800" dirty="0">
                <a:solidFill>
                  <a:srgbClr val="002060"/>
                </a:solidFill>
              </a:rPr>
              <a:t>线性无关函数族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112060" y="1822779"/>
            <a:ext cx="7673896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线性无关函数族是为了用于逼近的通用函数表达而生。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577044" y="2348880"/>
                <a:ext cx="820891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设集合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是数域</a:t>
                </a:r>
                <a:r>
                  <a:rPr lang="en-US" altLang="zh-CN" dirty="0"/>
                  <a:t>P</a:t>
                </a:r>
                <a:r>
                  <a:rPr lang="zh-CN" altLang="en-US" dirty="0"/>
                  <a:t>上的线性空间，元素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,如</m:t>
                    </m:r>
                  </m:oMath>
                </a14:m>
                <a:r>
                  <a:rPr lang="zh-CN" altLang="en-US" dirty="0"/>
                  <a:t>果存在不全为零的数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,使</m:t>
                    </m:r>
                  </m:oMath>
                </a14:m>
                <a:r>
                  <a:rPr lang="zh-CN" altLang="en-US" dirty="0"/>
                  <a:t>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则称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线性相关。否则，若只对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=0</a:t>
                </a:r>
                <a:r>
                  <a:rPr lang="zh-CN" altLang="en-US" dirty="0"/>
                  <a:t>成立，则称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线性无关。</a:t>
                </a: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044" y="2348880"/>
                <a:ext cx="8208912" cy="1569660"/>
              </a:xfrm>
              <a:prstGeom prst="rect">
                <a:avLst/>
              </a:prstGeom>
              <a:blipFill>
                <a:blip r:embed="rId3"/>
                <a:stretch>
                  <a:fillRect l="-1189" t="-4264" b="-65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847528" y="4390410"/>
                <a:ext cx="4824536" cy="862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</a:rPr>
                  <a:t>最典型的线性无关函数族：</a:t>
                </a:r>
                <a:endParaRPr lang="en-US" altLang="zh-CN" b="1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p>
                        <m:sSup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4390410"/>
                <a:ext cx="4824536" cy="862608"/>
              </a:xfrm>
              <a:prstGeom prst="rect">
                <a:avLst/>
              </a:prstGeom>
              <a:blipFill>
                <a:blip r:embed="rId4"/>
                <a:stretch>
                  <a:fillRect l="-1896" t="-77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2112060" y="5535798"/>
                <a:ext cx="3512115" cy="3781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𝑠𝑝𝑎𝑛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p>
                        <m:sSup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2060" y="5535798"/>
                <a:ext cx="3512115" cy="378180"/>
              </a:xfrm>
              <a:prstGeom prst="rect">
                <a:avLst/>
              </a:prstGeom>
              <a:blipFill>
                <a:blip r:embed="rId5"/>
                <a:stretch>
                  <a:fillRect l="-1386" r="-2426" b="-3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7392144" y="4245196"/>
            <a:ext cx="2844324" cy="12003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函数族，就是做逼近或拟合的“素材库”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23392" y="428766"/>
            <a:ext cx="4237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2060"/>
                </a:solidFill>
              </a:rPr>
              <a:t>曲线拟合的最小二乘法</a:t>
            </a:r>
          </a:p>
        </p:txBody>
      </p:sp>
    </p:spTree>
    <p:extLst>
      <p:ext uri="{BB962C8B-B14F-4D97-AF65-F5344CB8AC3E}">
        <p14:creationId xmlns:p14="http://schemas.microsoft.com/office/powerpoint/2010/main" val="26412763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10" name="Group 3"/>
          <p:cNvGrpSpPr>
            <a:grpSpLocks/>
          </p:cNvGrpSpPr>
          <p:nvPr/>
        </p:nvGrpSpPr>
        <p:grpSpPr bwMode="auto">
          <a:xfrm>
            <a:off x="2876254" y="1820990"/>
            <a:ext cx="7200900" cy="1684337"/>
            <a:chOff x="839" y="1389"/>
            <a:chExt cx="4536" cy="1061"/>
          </a:xfrm>
        </p:grpSpPr>
        <p:sp>
          <p:nvSpPr>
            <p:cNvPr id="43014" name="Text Box 5"/>
            <p:cNvSpPr txBox="1">
              <a:spLocks noChangeArrowheads="1"/>
            </p:cNvSpPr>
            <p:nvPr/>
          </p:nvSpPr>
          <p:spPr bwMode="auto">
            <a:xfrm>
              <a:off x="839" y="1389"/>
              <a:ext cx="4536" cy="10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b="1" i="1" dirty="0"/>
                <a:t>f</a:t>
              </a:r>
              <a:r>
                <a:rPr lang="en-US" altLang="zh-CN" sz="2400" b="1" dirty="0"/>
                <a:t>(</a:t>
              </a:r>
              <a:r>
                <a:rPr lang="en-US" altLang="zh-CN" sz="2400" b="1" i="1" dirty="0"/>
                <a:t>x</a:t>
              </a:r>
              <a:r>
                <a:rPr lang="en-US" altLang="zh-CN" sz="2400" b="1" dirty="0"/>
                <a:t>)</a:t>
              </a:r>
              <a:r>
                <a:rPr lang="zh-CN" altLang="en-US" sz="2400" dirty="0">
                  <a:latin typeface="宋体" panose="02010600030101010101" pitchFamily="2" charset="-122"/>
                </a:rPr>
                <a:t>为定义在区间</a:t>
              </a:r>
              <a:r>
                <a:rPr lang="en-US" altLang="zh-CN" sz="2400" b="1" dirty="0"/>
                <a:t>[</a:t>
              </a:r>
              <a:r>
                <a:rPr lang="en-US" altLang="zh-CN" sz="2400" b="1" i="1" dirty="0" err="1"/>
                <a:t>a,b</a:t>
              </a:r>
              <a:r>
                <a:rPr lang="en-US" altLang="zh-CN" sz="2400" b="1" dirty="0"/>
                <a:t>]</a:t>
              </a:r>
              <a:r>
                <a:rPr lang="zh-CN" altLang="en-US" sz="2400" dirty="0">
                  <a:latin typeface="宋体" panose="02010600030101010101" pitchFamily="2" charset="-122"/>
                </a:rPr>
                <a:t>上的函数，     为区间上</a:t>
              </a:r>
              <a:r>
                <a:rPr lang="en-US" altLang="zh-CN" sz="2400" b="1" i="1" dirty="0">
                  <a:solidFill>
                    <a:srgbClr val="FF0000"/>
                  </a:solidFill>
                </a:rPr>
                <a:t>n+</a:t>
              </a:r>
              <a:r>
                <a:rPr lang="en-US" altLang="zh-CN" sz="2400" b="1" dirty="0">
                  <a:solidFill>
                    <a:srgbClr val="FF0000"/>
                  </a:solidFill>
                </a:rPr>
                <a:t>1</a:t>
              </a:r>
              <a:r>
                <a:rPr lang="zh-CN" altLang="en-US" sz="2400" dirty="0">
                  <a:solidFill>
                    <a:srgbClr val="FF0000"/>
                  </a:solidFill>
                  <a:latin typeface="宋体" panose="02010600030101010101" pitchFamily="2" charset="-122"/>
                </a:rPr>
                <a:t>个互不相同的点</a:t>
              </a:r>
              <a:r>
                <a:rPr lang="zh-CN" altLang="en-US" sz="2400" dirty="0">
                  <a:latin typeface="宋体" panose="02010600030101010101" pitchFamily="2" charset="-122"/>
                </a:rPr>
                <a:t>，  为给定的某一函数族。求   上的函数 </a:t>
              </a:r>
              <a:r>
                <a:rPr lang="en-US" altLang="zh-CN" sz="2400" b="1" i="1" dirty="0"/>
                <a:t>g</a:t>
              </a:r>
              <a:r>
                <a:rPr lang="en-US" altLang="zh-CN" sz="2400" b="1" dirty="0"/>
                <a:t>(</a:t>
              </a:r>
              <a:r>
                <a:rPr lang="en-US" altLang="zh-CN" sz="2400" b="1" i="1" dirty="0"/>
                <a:t>x</a:t>
              </a:r>
              <a:r>
                <a:rPr lang="en-US" altLang="zh-CN" sz="2400" b="1" dirty="0"/>
                <a:t>)</a:t>
              </a:r>
              <a:r>
                <a:rPr lang="en-US" altLang="zh-CN" sz="2400" b="1" i="1" dirty="0"/>
                <a:t> </a:t>
              </a:r>
              <a:r>
                <a:rPr lang="zh-CN" altLang="en-US" sz="2400" dirty="0">
                  <a:latin typeface="宋体" panose="02010600030101010101" pitchFamily="2" charset="-122"/>
                </a:rPr>
                <a:t>满足 </a:t>
              </a:r>
              <a:r>
                <a:rPr lang="en-US" altLang="zh-CN" sz="2400" b="1" i="1" dirty="0"/>
                <a:t>f</a:t>
              </a:r>
              <a:r>
                <a:rPr lang="en-US" altLang="zh-CN" sz="2400" b="1" dirty="0"/>
                <a:t>(</a:t>
              </a:r>
              <a:r>
                <a:rPr lang="en-US" altLang="zh-CN" sz="2400" b="1" i="1" dirty="0"/>
                <a:t>x</a:t>
              </a:r>
              <a:r>
                <a:rPr lang="en-US" altLang="zh-CN" sz="2400" b="1" dirty="0"/>
                <a:t>)</a:t>
              </a:r>
              <a:r>
                <a:rPr lang="en-US" altLang="zh-CN" sz="2400" b="1" i="1" dirty="0"/>
                <a:t> </a:t>
              </a:r>
              <a:r>
                <a:rPr lang="zh-CN" altLang="en-US" sz="2400" dirty="0">
                  <a:latin typeface="宋体" panose="02010600030101010101" pitchFamily="2" charset="-122"/>
                </a:rPr>
                <a:t>和 </a:t>
              </a:r>
              <a:r>
                <a:rPr lang="en-US" altLang="zh-CN" sz="2400" b="1" i="1" dirty="0"/>
                <a:t>g</a:t>
              </a:r>
              <a:r>
                <a:rPr lang="en-US" altLang="zh-CN" sz="2400" b="1" dirty="0"/>
                <a:t>(</a:t>
              </a:r>
              <a:r>
                <a:rPr lang="en-US" altLang="zh-CN" sz="2400" b="1" i="1" dirty="0"/>
                <a:t>x</a:t>
              </a:r>
              <a:r>
                <a:rPr lang="en-US" altLang="zh-CN" sz="2400" b="1" dirty="0"/>
                <a:t>)</a:t>
              </a:r>
              <a:r>
                <a:rPr lang="en-US" altLang="zh-CN" sz="2400" b="1" i="1" dirty="0"/>
                <a:t> </a:t>
              </a:r>
              <a:r>
                <a:rPr lang="zh-CN" altLang="en-US" sz="2400" dirty="0">
                  <a:latin typeface="宋体" panose="02010600030101010101" pitchFamily="2" charset="-122"/>
                </a:rPr>
                <a:t>的距离最小</a:t>
              </a:r>
            </a:p>
          </p:txBody>
        </p:sp>
        <p:pic>
          <p:nvPicPr>
            <p:cNvPr id="43015" name="Object 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6" y="1430"/>
              <a:ext cx="545" cy="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43016" name="Object 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4" y="1842"/>
              <a:ext cx="169" cy="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43017" name="Object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1" y="1843"/>
              <a:ext cx="169" cy="1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10" name="Text Box 14"/>
          <p:cNvSpPr txBox="1">
            <a:spLocks noChangeArrowheads="1"/>
          </p:cNvSpPr>
          <p:nvPr/>
        </p:nvSpPr>
        <p:spPr bwMode="auto">
          <a:xfrm>
            <a:off x="2083298" y="3642561"/>
            <a:ext cx="7059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Arial" panose="020B0604020202020204" pitchFamily="34" charset="0"/>
              </a:rPr>
              <a:t>如果这种距离取为</a:t>
            </a:r>
            <a:r>
              <a:rPr lang="en-US" altLang="zh-CN" sz="2400" dirty="0">
                <a:latin typeface="Arial" panose="020B0604020202020204" pitchFamily="34" charset="0"/>
              </a:rPr>
              <a:t>2</a:t>
            </a:r>
            <a:r>
              <a:rPr lang="zh-CN" altLang="en-US" sz="2400" dirty="0">
                <a:latin typeface="Arial" panose="020B0604020202020204" pitchFamily="34" charset="0"/>
              </a:rPr>
              <a:t>－范数的话，称为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最小二乘问题</a:t>
            </a:r>
          </a:p>
        </p:txBody>
      </p:sp>
      <p:sp>
        <p:nvSpPr>
          <p:cNvPr id="43012" name="Rectangle 0"/>
          <p:cNvSpPr>
            <a:spLocks noGrp="1" noChangeArrowheads="1"/>
          </p:cNvSpPr>
          <p:nvPr>
            <p:ph type="title"/>
          </p:nvPr>
        </p:nvSpPr>
        <p:spPr>
          <a:xfrm>
            <a:off x="1127448" y="548680"/>
            <a:ext cx="8229600" cy="863600"/>
          </a:xfrm>
        </p:spPr>
        <p:txBody>
          <a:bodyPr/>
          <a:lstStyle/>
          <a:p>
            <a:pPr marL="457200" indent="-457200" algn="l" eaLnBrk="1" hangingPunct="1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2060"/>
                </a:solidFill>
              </a:rPr>
              <a:t>最小二乘问题</a:t>
            </a:r>
          </a:p>
        </p:txBody>
      </p:sp>
      <p:sp>
        <p:nvSpPr>
          <p:cNvPr id="43013" name="AutoShape 1" descr="白色大理石"/>
          <p:cNvSpPr>
            <a:spLocks noChangeArrowheads="1"/>
          </p:cNvSpPr>
          <p:nvPr/>
        </p:nvSpPr>
        <p:spPr bwMode="auto">
          <a:xfrm>
            <a:off x="1723729" y="1844802"/>
            <a:ext cx="1152525" cy="609600"/>
          </a:xfrm>
          <a:prstGeom prst="bevel">
            <a:avLst>
              <a:gd name="adj" fmla="val 12500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ea typeface="楷体_GB2312" pitchFamily="49" charset="-122"/>
              </a:rPr>
              <a:t>定义</a:t>
            </a:r>
          </a:p>
        </p:txBody>
      </p:sp>
      <p:grpSp>
        <p:nvGrpSpPr>
          <p:cNvPr id="12" name="Group 19"/>
          <p:cNvGrpSpPr>
            <a:grpSpLocks/>
          </p:cNvGrpSpPr>
          <p:nvPr/>
        </p:nvGrpSpPr>
        <p:grpSpPr bwMode="auto">
          <a:xfrm>
            <a:off x="1069431" y="5283391"/>
            <a:ext cx="6173790" cy="936625"/>
            <a:chOff x="835" y="1162"/>
            <a:chExt cx="3889" cy="590"/>
          </a:xfrm>
        </p:grpSpPr>
        <p:sp>
          <p:nvSpPr>
            <p:cNvPr id="13" name="Text Box 5"/>
            <p:cNvSpPr txBox="1">
              <a:spLocks noChangeArrowheads="1"/>
            </p:cNvSpPr>
            <p:nvPr/>
          </p:nvSpPr>
          <p:spPr bwMode="auto">
            <a:xfrm>
              <a:off x="835" y="1305"/>
              <a:ext cx="3889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dirty="0">
                  <a:latin typeface="Arial" panose="020B0604020202020204" pitchFamily="34" charset="0"/>
                </a:rPr>
                <a:t>                 使得                                       最小</a:t>
              </a:r>
            </a:p>
          </p:txBody>
        </p:sp>
        <p:pic>
          <p:nvPicPr>
            <p:cNvPr id="15" name="Object 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7" y="1162"/>
              <a:ext cx="1996" cy="5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2092942" y="4489116"/>
                <a:ext cx="84673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即找</m:t>
                    </m:r>
                  </m:oMath>
                </a14:m>
                <a:r>
                  <a:rPr lang="zh-CN" altLang="en-US" dirty="0"/>
                  <a:t>一函数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 dirty="0"/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)+…+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942" y="4489116"/>
                <a:ext cx="8467318" cy="369332"/>
              </a:xfrm>
              <a:prstGeom prst="rect">
                <a:avLst/>
              </a:prstGeom>
              <a:blipFill>
                <a:blip r:embed="rId7"/>
                <a:stretch>
                  <a:fillRect l="-1656" t="-29508" r="-792" b="-442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265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2495601" y="620689"/>
                <a:ext cx="6340197" cy="3463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逼近一般存在误差，常用的误差度量：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  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1) </a:t>
                </a:r>
                <a:r>
                  <a:rPr lang="zh-CN" altLang="en-US" dirty="0"/>
                  <a:t>无穷范数（一致逼近，均匀逼近）</a:t>
                </a:r>
                <a:endParaRPr lang="en-US" altLang="zh-CN" dirty="0"/>
              </a:p>
              <a:p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altLang="zh-CN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)|</m:t>
                      </m:r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  （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）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范数（均方逼近，平方逼近）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601" y="620689"/>
                <a:ext cx="6340197" cy="3463833"/>
              </a:xfrm>
              <a:prstGeom prst="rect">
                <a:avLst/>
              </a:prstGeom>
              <a:blipFill>
                <a:blip r:embed="rId3"/>
                <a:stretch>
                  <a:fillRect l="-1442" t="-1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624901" y="4074078"/>
                <a:ext cx="5708550" cy="1183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)|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901" y="4074078"/>
                <a:ext cx="5708550" cy="11835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49236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664196" y="689645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latin typeface="Arial" panose="020B0604020202020204" pitchFamily="34" charset="0"/>
              </a:rPr>
              <a:t>设</a:t>
            </a:r>
          </a:p>
        </p:txBody>
      </p:sp>
      <p:pic>
        <p:nvPicPr>
          <p:cNvPr id="10" name="Object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908720"/>
            <a:ext cx="3240087" cy="47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Object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996" y="1586583"/>
            <a:ext cx="4851400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1684834" y="2202533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latin typeface="Arial" panose="020B0604020202020204" pitchFamily="34" charset="0"/>
              </a:rPr>
              <a:t>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684834" y="2788000"/>
                <a:ext cx="91745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zh-CN" altLang="en-US" dirty="0"/>
                                <m:t> </m:t>
                              </m:r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+…+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b/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834" y="2788000"/>
                <a:ext cx="9174563" cy="369332"/>
              </a:xfrm>
              <a:prstGeom prst="rect">
                <a:avLst/>
              </a:prstGeom>
              <a:blipFill>
                <a:blip r:embed="rId5"/>
                <a:stretch>
                  <a:fillRect b="-360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7896200" y="1306835"/>
                <a:ext cx="2276842" cy="1008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200" y="1306835"/>
                <a:ext cx="2276842" cy="10085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右箭头 5"/>
          <p:cNvSpPr/>
          <p:nvPr/>
        </p:nvSpPr>
        <p:spPr bwMode="auto">
          <a:xfrm>
            <a:off x="7176120" y="1772816"/>
            <a:ext cx="504056" cy="21602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487488" y="3495660"/>
            <a:ext cx="9619504" cy="1080441"/>
            <a:chOff x="2014176" y="4705558"/>
            <a:chExt cx="9619504" cy="1080441"/>
          </a:xfrm>
        </p:grpSpPr>
        <p:sp>
          <p:nvSpPr>
            <p:cNvPr id="4" name="文本框 3"/>
            <p:cNvSpPr txBox="1"/>
            <p:nvPr/>
          </p:nvSpPr>
          <p:spPr>
            <a:xfrm>
              <a:off x="2014176" y="4705558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即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2567608" y="4720323"/>
                  <a:ext cx="9066072" cy="10656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+…+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)−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  <m:sub/>
                                </m:sSub>
                              </m:e>
                            </m:d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altLang="zh-CN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dirty="0"/>
                    <a:t>=</a:t>
                  </a:r>
                  <a14:m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7608" y="4720323"/>
                  <a:ext cx="9066072" cy="1065676"/>
                </a:xfrm>
                <a:prstGeom prst="rect">
                  <a:avLst/>
                </a:prstGeom>
                <a:blipFill>
                  <a:blip r:embed="rId7"/>
                  <a:stretch>
                    <a:fillRect l="-4371" b="-88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右箭头 18"/>
          <p:cNvSpPr/>
          <p:nvPr/>
        </p:nvSpPr>
        <p:spPr bwMode="auto">
          <a:xfrm>
            <a:off x="1718393" y="5083511"/>
            <a:ext cx="1008112" cy="50405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3284258" y="4953016"/>
                <a:ext cx="4027834" cy="1008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))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258" y="4953016"/>
                <a:ext cx="4027834" cy="100854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320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9416" y="548680"/>
                <a:ext cx="10363200" cy="2627350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权函数：</a:t>
                </a:r>
                <a:endParaRPr lang="en-US" altLang="zh-CN" dirty="0"/>
              </a:p>
              <a:p>
                <a:pPr lvl="1" indent="-342900">
                  <a:lnSpc>
                    <a:spcPct val="150000"/>
                  </a:lnSpc>
                </a:pPr>
                <a:r>
                  <a:rPr lang="zh-CN" altLang="en-US" sz="2400" dirty="0"/>
                  <a:t>权重：期末成绩</a:t>
                </a:r>
                <a:r>
                  <a:rPr lang="en-US" altLang="zh-CN" sz="2400" dirty="0"/>
                  <a:t>=</a:t>
                </a:r>
                <a:r>
                  <a:rPr lang="zh-CN" altLang="en-US" sz="2400" dirty="0"/>
                  <a:t>阅读报告</a:t>
                </a:r>
                <a:r>
                  <a:rPr lang="en-US" altLang="zh-CN" sz="2400" dirty="0"/>
                  <a:t>*</a:t>
                </a:r>
                <a:r>
                  <a:rPr lang="en-US" altLang="zh-CN" sz="2400" dirty="0">
                    <a:solidFill>
                      <a:srgbClr val="002060"/>
                    </a:solidFill>
                  </a:rPr>
                  <a:t>10%</a:t>
                </a:r>
                <a:r>
                  <a:rPr lang="en-US" altLang="zh-CN" sz="2400" dirty="0"/>
                  <a:t>+</a:t>
                </a:r>
                <a:r>
                  <a:rPr lang="zh-CN" altLang="en-US" sz="2400" dirty="0"/>
                  <a:t>平时实验成绩</a:t>
                </a:r>
                <a:r>
                  <a:rPr lang="en-US" altLang="zh-CN" sz="2400" dirty="0"/>
                  <a:t>*</a:t>
                </a:r>
                <a:r>
                  <a:rPr lang="en-US" altLang="zh-CN" sz="2400" dirty="0">
                    <a:solidFill>
                      <a:srgbClr val="002060"/>
                    </a:solidFill>
                  </a:rPr>
                  <a:t>40%</a:t>
                </a:r>
                <a:r>
                  <a:rPr lang="en-US" altLang="zh-CN" sz="2400" dirty="0"/>
                  <a:t>+</a:t>
                </a:r>
                <a:r>
                  <a:rPr lang="zh-CN" altLang="en-US" sz="2400" dirty="0"/>
                  <a:t>卷面成绩</a:t>
                </a:r>
                <a:r>
                  <a:rPr lang="en-US" altLang="zh-CN" sz="2400" dirty="0"/>
                  <a:t>*</a:t>
                </a:r>
                <a:r>
                  <a:rPr lang="en-US" altLang="zh-CN" sz="2400" dirty="0">
                    <a:solidFill>
                      <a:srgbClr val="002060"/>
                    </a:solidFill>
                  </a:rPr>
                  <a:t>50%</a:t>
                </a:r>
              </a:p>
              <a:p>
                <a:pPr lvl="1" indent="-342900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rgbClr val="002060"/>
                    </a:solidFill>
                  </a:rPr>
                  <a:t>如果每个点根据重要性给一个权重</a:t>
                </a:r>
                <a:r>
                  <a:rPr lang="en-US" altLang="zh-CN" sz="2400" dirty="0">
                    <a:solidFill>
                      <a:srgbClr val="002060"/>
                    </a:solidFill>
                  </a:rPr>
                  <a:t>w</a:t>
                </a:r>
                <a:r>
                  <a:rPr lang="zh-CN" altLang="en-US" sz="2400" dirty="0">
                    <a:solidFill>
                      <a:srgbClr val="002060"/>
                    </a:solidFill>
                  </a:rPr>
                  <a:t>，那么就有多个权重，就构成一个权函数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9416" y="548680"/>
                <a:ext cx="10363200" cy="2627350"/>
              </a:xfrm>
              <a:blipFill>
                <a:blip r:embed="rId2"/>
                <a:stretch>
                  <a:fillRect l="-1353" r="-176" b="-16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919536" y="3543964"/>
                <a:ext cx="6968831" cy="1008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)=</m:t>
                          </m:r>
                          <m:limLow>
                            <m:limLow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))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536" y="3543964"/>
                <a:ext cx="6968831" cy="10085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 bwMode="auto">
          <a:xfrm>
            <a:off x="1775520" y="3284984"/>
            <a:ext cx="7560840" cy="25202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2297921" y="5951894"/>
            <a:ext cx="2911872" cy="459019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400" b="0" i="0" u="none" strike="noStrike" cap="none" normalizeH="0" baseline="0" dirty="0">
                <a:ln>
                  <a:noFill/>
                </a:ln>
                <a:effectLst/>
                <a:latin typeface="Times New Roman" pitchFamily="18" charset="0"/>
                <a:ea typeface="宋体" pitchFamily="2" charset="-122"/>
              </a:rPr>
              <a:t>如何找到最小值？</a:t>
            </a:r>
          </a:p>
        </p:txBody>
      </p:sp>
      <p:sp>
        <p:nvSpPr>
          <p:cNvPr id="12" name="矩形 11"/>
          <p:cNvSpPr/>
          <p:nvPr/>
        </p:nvSpPr>
        <p:spPr bwMode="auto">
          <a:xfrm>
            <a:off x="5793105" y="5951894"/>
            <a:ext cx="1739730" cy="459019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导数为</a:t>
            </a:r>
            <a:r>
              <a:rPr lang="en-US" altLang="zh-CN" dirty="0"/>
              <a:t>0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813473" y="4840325"/>
            <a:ext cx="4039981" cy="486035"/>
            <a:chOff x="3813473" y="4840325"/>
            <a:chExt cx="4039981" cy="486035"/>
          </a:xfrm>
        </p:grpSpPr>
        <p:grpSp>
          <p:nvGrpSpPr>
            <p:cNvPr id="5" name="组合 4"/>
            <p:cNvGrpSpPr/>
            <p:nvPr/>
          </p:nvGrpSpPr>
          <p:grpSpPr>
            <a:xfrm>
              <a:off x="3813473" y="4869160"/>
              <a:ext cx="4039981" cy="457200"/>
              <a:chOff x="1769562" y="4969350"/>
              <a:chExt cx="4039981" cy="457200"/>
            </a:xfrm>
          </p:grpSpPr>
          <p:sp>
            <p:nvSpPr>
              <p:cNvPr id="6" name="Text Box 13"/>
              <p:cNvSpPr txBox="1">
                <a:spLocks noChangeArrowheads="1"/>
              </p:cNvSpPr>
              <p:nvPr/>
            </p:nvSpPr>
            <p:spPr bwMode="auto">
              <a:xfrm>
                <a:off x="5015793" y="4969350"/>
                <a:ext cx="79375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>
                    <a:latin typeface="Arial" panose="020B0604020202020204" pitchFamily="34" charset="0"/>
                  </a:rPr>
                  <a:t>最小</a:t>
                </a:r>
              </a:p>
            </p:txBody>
          </p:sp>
          <p:sp>
            <p:nvSpPr>
              <p:cNvPr id="7" name="Text Box 16"/>
              <p:cNvSpPr txBox="1">
                <a:spLocks noChangeArrowheads="1"/>
              </p:cNvSpPr>
              <p:nvPr/>
            </p:nvSpPr>
            <p:spPr bwMode="auto">
              <a:xfrm>
                <a:off x="1769562" y="4969350"/>
                <a:ext cx="140335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>
                    <a:latin typeface="Arial" panose="020B0604020202020204" pitchFamily="34" charset="0"/>
                  </a:rPr>
                  <a:t>关于系数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/>
                <p:cNvSpPr/>
                <p:nvPr/>
              </p:nvSpPr>
              <p:spPr>
                <a:xfrm>
                  <a:off x="5216823" y="4840325"/>
                  <a:ext cx="1830053" cy="4778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矩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6823" y="4840325"/>
                  <a:ext cx="1830053" cy="47788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4642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11" grpId="0" animBg="1"/>
      <p:bldP spid="1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343472" y="980728"/>
                <a:ext cx="8503803" cy="1008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 [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])     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=0,1,…,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472" y="980728"/>
                <a:ext cx="8503803" cy="10085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775520" y="2348880"/>
                <a:ext cx="6173741" cy="11008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 [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])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2348880"/>
                <a:ext cx="6173741" cy="11008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207568" y="3717032"/>
                <a:ext cx="7514493" cy="2109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568" y="3717032"/>
                <a:ext cx="7514493" cy="21094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403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83432" y="692696"/>
            <a:ext cx="3618504" cy="772410"/>
          </a:xfrm>
        </p:spPr>
        <p:txBody>
          <a:bodyPr/>
          <a:lstStyle/>
          <a:p>
            <a:r>
              <a:rPr lang="zh-CN" altLang="en-US" dirty="0"/>
              <a:t>内积：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817484" y="1309194"/>
                <a:ext cx="3133615" cy="11008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484" y="1309194"/>
                <a:ext cx="3133615" cy="11008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5591944" y="1628800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两个函数的每个取值点的乘积的加权求和</a:t>
            </a:r>
          </a:p>
        </p:txBody>
      </p:sp>
      <p:sp>
        <p:nvSpPr>
          <p:cNvPr id="6" name="下箭头 5"/>
          <p:cNvSpPr/>
          <p:nvPr/>
        </p:nvSpPr>
        <p:spPr bwMode="auto">
          <a:xfrm>
            <a:off x="3240275" y="2407165"/>
            <a:ext cx="288032" cy="648072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85705" y="259401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连续化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2196690" y="3222275"/>
                <a:ext cx="2375202" cy="8377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690" y="3222275"/>
                <a:ext cx="2375202" cy="8377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5417884" y="3410307"/>
            <a:ext cx="3629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两个函数在</a:t>
            </a:r>
            <a:r>
              <a:rPr lang="en-US" altLang="zh-CN" dirty="0" err="1"/>
              <a:t>a,b</a:t>
            </a:r>
            <a:r>
              <a:rPr lang="zh-CN" altLang="en-US" dirty="0"/>
              <a:t>区间的内积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1908948" y="4235151"/>
                <a:ext cx="73659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中</m:t>
                    </m:r>
                  </m:oMath>
                </a14:m>
                <a:r>
                  <a:rPr lang="zh-CN" altLang="en-US" dirty="0"/>
                  <a:t>向量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的内积：</a:t>
                </a:r>
                <a:r>
                  <a:rPr lang="en-US" altLang="zh-CN" dirty="0"/>
                  <a:t>(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+…+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948" y="4235151"/>
                <a:ext cx="7365991" cy="461665"/>
              </a:xfrm>
              <a:prstGeom prst="rect">
                <a:avLst/>
              </a:prstGeom>
              <a:blipFill>
                <a:blip r:embed="rId4"/>
                <a:stretch>
                  <a:fillRect l="-166" t="-14667" b="-3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2321540" y="4842344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2060"/>
                </a:solidFill>
              </a:rPr>
              <a:t>在实数域中，内积就是两个向量的点乘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1864501" y="5453992"/>
                <a:ext cx="2375202" cy="8377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501" y="5453992"/>
                <a:ext cx="2375202" cy="8377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右箭头 12"/>
          <p:cNvSpPr/>
          <p:nvPr/>
        </p:nvSpPr>
        <p:spPr bwMode="auto">
          <a:xfrm>
            <a:off x="4697804" y="5664016"/>
            <a:ext cx="894139" cy="46637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5636618" y="5668721"/>
                <a:ext cx="10293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618" y="5668721"/>
                <a:ext cx="1029321" cy="461665"/>
              </a:xfrm>
              <a:prstGeom prst="rect">
                <a:avLst/>
              </a:prstGeom>
              <a:blipFill>
                <a:blip r:embed="rId6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/>
          <p:cNvSpPr txBox="1"/>
          <p:nvPr/>
        </p:nvSpPr>
        <p:spPr>
          <a:xfrm>
            <a:off x="4679984" y="534670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写作</a:t>
            </a:r>
          </a:p>
        </p:txBody>
      </p:sp>
    </p:spTree>
    <p:extLst>
      <p:ext uri="{BB962C8B-B14F-4D97-AF65-F5344CB8AC3E}">
        <p14:creationId xmlns:p14="http://schemas.microsoft.com/office/powerpoint/2010/main" val="15213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5" grpId="0"/>
      <p:bldP spid="1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1424" y="692696"/>
            <a:ext cx="10363200" cy="4114800"/>
          </a:xfrm>
        </p:spPr>
        <p:txBody>
          <a:bodyPr/>
          <a:lstStyle/>
          <a:p>
            <a:r>
              <a:rPr lang="zh-CN" altLang="en-US" dirty="0"/>
              <a:t>最小二乘法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991544" y="1268760"/>
                <a:ext cx="7456785" cy="11008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4" y="1268760"/>
                <a:ext cx="7456785" cy="11008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 bwMode="auto">
          <a:xfrm>
            <a:off x="6689068" y="1567171"/>
            <a:ext cx="2575283" cy="50405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2567608" y="1567171"/>
            <a:ext cx="2431267" cy="50405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071664" y="2815438"/>
                <a:ext cx="3639394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/>
                  <a:t>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664" y="2815438"/>
                <a:ext cx="3639394" cy="491417"/>
              </a:xfrm>
              <a:prstGeom prst="rect">
                <a:avLst/>
              </a:prstGeom>
              <a:blipFill>
                <a:blip r:embed="rId3"/>
                <a:stretch>
                  <a:fillRect l="-1508" t="-122500" r="-1675" b="-18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239368" y="3933056"/>
                <a:ext cx="7208961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dirty="0"/>
                            <m:t>)</m:t>
                          </m:r>
                          <m:r>
                            <m:rPr>
                              <m:nor/>
                            </m:rPr>
                            <a:rPr lang="en-US" altLang="zh-CN" b="0" i="0" dirty="0" smtClean="0"/>
                            <m:t>+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dirty="0"/>
                            <m:t>)+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…+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dirty="0"/>
                            <m:t>)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zh-CN" altLang="en-US" dirty="0"/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368" y="3933056"/>
                <a:ext cx="7208961" cy="491417"/>
              </a:xfrm>
              <a:prstGeom prst="rect">
                <a:avLst/>
              </a:prstGeom>
              <a:blipFill>
                <a:blip r:embed="rId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9624392" y="3912535"/>
                <a:ext cx="19530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=0,1,…,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392" y="3912535"/>
                <a:ext cx="1953099" cy="461665"/>
              </a:xfrm>
              <a:prstGeom prst="rect">
                <a:avLst/>
              </a:prstGeom>
              <a:blipFill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2927648" y="4807496"/>
            <a:ext cx="1981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共</a:t>
            </a:r>
            <a:r>
              <a:rPr lang="en-US" altLang="zh-CN" dirty="0"/>
              <a:t>m+1</a:t>
            </a:r>
            <a:r>
              <a:rPr lang="zh-CN" altLang="en-US" dirty="0"/>
              <a:t>个方程</a:t>
            </a:r>
          </a:p>
        </p:txBody>
      </p:sp>
    </p:spTree>
    <p:extLst>
      <p:ext uri="{BB962C8B-B14F-4D97-AF65-F5344CB8AC3E}">
        <p14:creationId xmlns:p14="http://schemas.microsoft.com/office/powerpoint/2010/main" val="2168212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l="14769" t="51047"/>
          <a:stretch/>
        </p:blipFill>
        <p:spPr>
          <a:xfrm>
            <a:off x="849666" y="3988671"/>
            <a:ext cx="6228061" cy="557831"/>
          </a:xfrm>
          <a:prstGeom prst="rect">
            <a:avLst/>
          </a:prstGeom>
        </p:spPr>
      </p:pic>
      <p:sp>
        <p:nvSpPr>
          <p:cNvPr id="47106" name="Text Box 10"/>
          <p:cNvSpPr txBox="1">
            <a:spLocks noChangeArrowheads="1"/>
          </p:cNvSpPr>
          <p:nvPr/>
        </p:nvSpPr>
        <p:spPr bwMode="auto">
          <a:xfrm>
            <a:off x="1534865" y="532494"/>
            <a:ext cx="2622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Arial" panose="020B0604020202020204" pitchFamily="34" charset="0"/>
              </a:rPr>
              <a:t>写成矩阵形式有：</a:t>
            </a:r>
          </a:p>
        </p:txBody>
      </p:sp>
      <p:pic>
        <p:nvPicPr>
          <p:cNvPr id="47107" name="Object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263" y="1689532"/>
            <a:ext cx="7354887" cy="184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3564" name="AutoShape 12"/>
          <p:cNvSpPr>
            <a:spLocks noChangeArrowheads="1"/>
          </p:cNvSpPr>
          <p:nvPr/>
        </p:nvSpPr>
        <p:spPr bwMode="auto">
          <a:xfrm>
            <a:off x="9480376" y="1221485"/>
            <a:ext cx="2304256" cy="865188"/>
          </a:xfrm>
          <a:prstGeom prst="wedgeRoundRectCallout">
            <a:avLst>
              <a:gd name="adj1" fmla="val -61870"/>
              <a:gd name="adj2" fmla="val 107981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anchor="ctr"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buFontTx/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法方程组</a:t>
            </a: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883990" y="5116731"/>
            <a:ext cx="5502276" cy="1093789"/>
            <a:chOff x="219" y="2474"/>
            <a:chExt cx="3466" cy="689"/>
          </a:xfrm>
        </p:grpSpPr>
        <p:sp>
          <p:nvSpPr>
            <p:cNvPr id="47110" name="Text Box 14"/>
            <p:cNvSpPr txBox="1">
              <a:spLocks noChangeArrowheads="1"/>
            </p:cNvSpPr>
            <p:nvPr/>
          </p:nvSpPr>
          <p:spPr bwMode="auto">
            <a:xfrm>
              <a:off x="294" y="2474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dirty="0">
                  <a:latin typeface="Arial" panose="020B0604020202020204" pitchFamily="34" charset="0"/>
                </a:rPr>
                <a:t>由</a:t>
              </a:r>
            </a:p>
          </p:txBody>
        </p:sp>
        <p:pic>
          <p:nvPicPr>
            <p:cNvPr id="47111" name="Object 1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" y="2486"/>
              <a:ext cx="1380" cy="3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47112" name="Text Box 16"/>
            <p:cNvSpPr txBox="1">
              <a:spLocks noChangeArrowheads="1"/>
            </p:cNvSpPr>
            <p:nvPr/>
          </p:nvSpPr>
          <p:spPr bwMode="auto">
            <a:xfrm>
              <a:off x="219" y="2872"/>
              <a:ext cx="346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dirty="0">
                  <a:latin typeface="Arial" panose="020B0604020202020204" pitchFamily="34" charset="0"/>
                </a:rPr>
                <a:t>的线性无关性，知道该方程存在唯一解</a:t>
              </a:r>
              <a:r>
                <a:rPr lang="en-US" altLang="zh-CN" sz="2400" dirty="0">
                  <a:latin typeface="Arial" panose="020B0604020202020204" pitchFamily="34" charset="0"/>
                </a:rPr>
                <a:t>.</a:t>
              </a:r>
              <a:endParaRPr lang="zh-CN" altLang="en-US" sz="2400" dirty="0">
                <a:latin typeface="Arial" panose="020B0604020202020204" pitchFamily="34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430382" y="122148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对称正定矩阵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6"/>
          <a:srcRect l="3398"/>
          <a:stretch/>
        </p:blipFill>
        <p:spPr>
          <a:xfrm>
            <a:off x="6966323" y="3837017"/>
            <a:ext cx="5109526" cy="259752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91388" y="3482757"/>
            <a:ext cx="38779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若：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则：对称正定矩阵可以为：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91388" y="6314560"/>
            <a:ext cx="2569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后续使用权重为</a:t>
            </a:r>
            <a:r>
              <a:rPr lang="en-US" altLang="zh-CN" dirty="0"/>
              <a:t>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21566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3103107" y="750887"/>
            <a:ext cx="1911349" cy="830263"/>
            <a:chOff x="1442" y="900"/>
            <a:chExt cx="1204" cy="523"/>
          </a:xfrm>
        </p:grpSpPr>
        <p:sp>
          <p:nvSpPr>
            <p:cNvPr id="49167" name="Text Box 5"/>
            <p:cNvSpPr txBox="1">
              <a:spLocks noChangeArrowheads="1"/>
            </p:cNvSpPr>
            <p:nvPr/>
          </p:nvSpPr>
          <p:spPr bwMode="auto">
            <a:xfrm>
              <a:off x="1442" y="900"/>
              <a:ext cx="1086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dirty="0">
                  <a:latin typeface="宋体" panose="02010600030101010101" pitchFamily="2" charset="-122"/>
                </a:rPr>
                <a:t>求法方程：</a:t>
              </a:r>
              <a:endParaRPr lang="en-US" altLang="zh-CN" sz="2400" dirty="0">
                <a:latin typeface="宋体" panose="02010600030101010101" pitchFamily="2" charset="-122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dirty="0">
                  <a:latin typeface="宋体" panose="02010600030101010101" pitchFamily="2" charset="-122"/>
                </a:rPr>
                <a:t>①</a:t>
              </a:r>
            </a:p>
          </p:txBody>
        </p:sp>
        <p:pic>
          <p:nvPicPr>
            <p:cNvPr id="49168" name="Object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2" y="1148"/>
              <a:ext cx="85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3" name="Object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88" y="2414588"/>
            <a:ext cx="48006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49" name="Text Box 9"/>
          <p:cNvSpPr txBox="1">
            <a:spLocks noChangeArrowheads="1"/>
          </p:cNvSpPr>
          <p:nvPr/>
        </p:nvSpPr>
        <p:spPr bwMode="auto">
          <a:xfrm>
            <a:off x="3594100" y="1581150"/>
            <a:ext cx="23383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latin typeface="Arial" panose="020B0604020202020204" pitchFamily="34" charset="0"/>
              </a:rPr>
              <a:t>函数空间的基为</a:t>
            </a:r>
          </a:p>
        </p:txBody>
      </p:sp>
      <p:pic>
        <p:nvPicPr>
          <p:cNvPr id="10250" name="Object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725" y="1628775"/>
            <a:ext cx="661988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51" name="Text Box 11"/>
          <p:cNvSpPr txBox="1">
            <a:spLocks noChangeArrowheads="1"/>
          </p:cNvSpPr>
          <p:nvPr/>
        </p:nvSpPr>
        <p:spPr bwMode="auto">
          <a:xfrm>
            <a:off x="6550025" y="1566863"/>
            <a:ext cx="17240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latin typeface="Arial" panose="020B0604020202020204" pitchFamily="34" charset="0"/>
              </a:rPr>
              <a:t>，法方程为</a:t>
            </a:r>
          </a:p>
        </p:txBody>
      </p:sp>
      <p:grpSp>
        <p:nvGrpSpPr>
          <p:cNvPr id="6" name="Group 7"/>
          <p:cNvGrpSpPr>
            <a:grpSpLocks/>
          </p:cNvGrpSpPr>
          <p:nvPr/>
        </p:nvGrpSpPr>
        <p:grpSpPr bwMode="auto">
          <a:xfrm>
            <a:off x="2860675" y="3848100"/>
            <a:ext cx="2106613" cy="492125"/>
            <a:chOff x="574" y="2424"/>
            <a:chExt cx="1327" cy="310"/>
          </a:xfrm>
        </p:grpSpPr>
        <p:sp>
          <p:nvSpPr>
            <p:cNvPr id="49165" name="Text Box 0"/>
            <p:cNvSpPr txBox="1">
              <a:spLocks noChangeArrowheads="1"/>
            </p:cNvSpPr>
            <p:nvPr/>
          </p:nvSpPr>
          <p:spPr bwMode="auto">
            <a:xfrm>
              <a:off x="574" y="2424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latin typeface="宋体" panose="02010600030101010101" pitchFamily="2" charset="-122"/>
                </a:rPr>
                <a:t>②</a:t>
              </a:r>
            </a:p>
          </p:txBody>
        </p:sp>
        <p:pic>
          <p:nvPicPr>
            <p:cNvPr id="49166" name="Object 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" y="2432"/>
              <a:ext cx="939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10242" name="Object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88" y="5207000"/>
            <a:ext cx="5529262" cy="1239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2886075" y="4500563"/>
            <a:ext cx="28495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latin typeface="Arial" panose="020B0604020202020204" pitchFamily="34" charset="0"/>
              </a:rPr>
              <a:t>      函数空间的基为</a:t>
            </a:r>
          </a:p>
        </p:txBody>
      </p:sp>
      <p:pic>
        <p:nvPicPr>
          <p:cNvPr id="10244" name="Object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713" y="4508500"/>
            <a:ext cx="676275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6367463" y="4514850"/>
            <a:ext cx="17240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latin typeface="Arial" panose="020B0604020202020204" pitchFamily="34" charset="0"/>
              </a:rPr>
              <a:t>，法方程为</a:t>
            </a:r>
          </a:p>
        </p:txBody>
      </p:sp>
      <p:sp>
        <p:nvSpPr>
          <p:cNvPr id="4" name="AutoShape 9">
            <a:extLst>
              <a:ext uri="{FF2B5EF4-FFF2-40B4-BE49-F238E27FC236}">
                <a16:creationId xmlns:a16="http://schemas.microsoft.com/office/drawing/2014/main" id="{8964642B-2E8F-4FF5-8E01-518EFDC05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0900" y="700088"/>
            <a:ext cx="954088" cy="577850"/>
          </a:xfrm>
          <a:prstGeom prst="flowChartAlternateProcess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prstShdw prst="shdw17" dist="89803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zh-CN" altLang="en-US" sz="2800" dirty="0">
                <a:latin typeface="Arial" charset="0"/>
              </a:rPr>
              <a:t>例：</a:t>
            </a:r>
          </a:p>
        </p:txBody>
      </p:sp>
    </p:spTree>
    <p:extLst>
      <p:ext uri="{BB962C8B-B14F-4D97-AF65-F5344CB8AC3E}">
        <p14:creationId xmlns:p14="http://schemas.microsoft.com/office/powerpoint/2010/main" val="1380118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9" grpId="0" animBg="1"/>
      <p:bldP spid="10251" grpId="0"/>
      <p:bldP spid="10243" grpId="0"/>
      <p:bldP spid="1024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53848" y="363576"/>
            <a:ext cx="10363200" cy="4114800"/>
          </a:xfrm>
        </p:spPr>
        <p:txBody>
          <a:bodyPr/>
          <a:lstStyle/>
          <a:p>
            <a:r>
              <a:rPr lang="zh-CN" altLang="en-US" sz="2800" dirty="0">
                <a:solidFill>
                  <a:srgbClr val="002060"/>
                </a:solidFill>
              </a:rPr>
              <a:t>例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sz="2400" dirty="0"/>
              <a:t>    用最小二乘法求二次多项式曲线，使与此数据拟合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解：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291" y="422225"/>
            <a:ext cx="3002177" cy="4320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08" y="1124744"/>
            <a:ext cx="7156482" cy="8640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536" y="2852936"/>
            <a:ext cx="2763671" cy="4194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9536" y="3700533"/>
            <a:ext cx="7689246" cy="153175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6"/>
          <a:srcRect l="3398"/>
          <a:stretch/>
        </p:blipFill>
        <p:spPr>
          <a:xfrm>
            <a:off x="8139947" y="1988840"/>
            <a:ext cx="3598081" cy="18291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8380" y="5308280"/>
            <a:ext cx="4001796" cy="146279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383461" y="3303607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先计算正规方程组：</a:t>
            </a:r>
          </a:p>
        </p:txBody>
      </p:sp>
    </p:spTree>
    <p:extLst>
      <p:ext uri="{BB962C8B-B14F-4D97-AF65-F5344CB8AC3E}">
        <p14:creationId xmlns:p14="http://schemas.microsoft.com/office/powerpoint/2010/main" val="283402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836712"/>
            <a:ext cx="7386921" cy="13815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680" y="2420888"/>
            <a:ext cx="4248472" cy="351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0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14629" y="2439342"/>
            <a:ext cx="6494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用最小二乘法求取如                      的经验公式：</a:t>
            </a:r>
          </a:p>
        </p:txBody>
      </p:sp>
      <p:pic>
        <p:nvPicPr>
          <p:cNvPr id="51202" name="Object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93" y="2389187"/>
            <a:ext cx="1490663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291" name="Object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013" y="5156200"/>
            <a:ext cx="2519362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51204" name="Group 4"/>
          <p:cNvGrpSpPr>
            <a:grpSpLocks/>
          </p:cNvGrpSpPr>
          <p:nvPr/>
        </p:nvGrpSpPr>
        <p:grpSpPr bwMode="auto">
          <a:xfrm>
            <a:off x="3909219" y="1313640"/>
            <a:ext cx="4176713" cy="939800"/>
            <a:chOff x="204" y="164"/>
            <a:chExt cx="2631" cy="592"/>
          </a:xfrm>
        </p:grpSpPr>
        <p:pic>
          <p:nvPicPr>
            <p:cNvPr id="51212" name="Object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" y="164"/>
              <a:ext cx="2627" cy="5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1213" name="Line 6"/>
            <p:cNvSpPr>
              <a:spLocks noChangeShapeType="1"/>
            </p:cNvSpPr>
            <p:nvPr/>
          </p:nvSpPr>
          <p:spPr bwMode="auto">
            <a:xfrm>
              <a:off x="476" y="436"/>
              <a:ext cx="23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14" name="Line 7"/>
            <p:cNvSpPr>
              <a:spLocks noChangeShapeType="1"/>
            </p:cNvSpPr>
            <p:nvPr/>
          </p:nvSpPr>
          <p:spPr bwMode="auto">
            <a:xfrm>
              <a:off x="476" y="164"/>
              <a:ext cx="0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15" name="Line 8"/>
            <p:cNvSpPr>
              <a:spLocks noChangeShapeType="1"/>
            </p:cNvSpPr>
            <p:nvPr/>
          </p:nvSpPr>
          <p:spPr bwMode="auto">
            <a:xfrm>
              <a:off x="476" y="164"/>
              <a:ext cx="23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16" name="Line 9"/>
            <p:cNvSpPr>
              <a:spLocks noChangeShapeType="1"/>
            </p:cNvSpPr>
            <p:nvPr/>
          </p:nvSpPr>
          <p:spPr bwMode="auto">
            <a:xfrm>
              <a:off x="476" y="754"/>
              <a:ext cx="23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17" name="Line 10"/>
            <p:cNvSpPr>
              <a:spLocks noChangeShapeType="1"/>
            </p:cNvSpPr>
            <p:nvPr/>
          </p:nvSpPr>
          <p:spPr bwMode="auto">
            <a:xfrm>
              <a:off x="975" y="164"/>
              <a:ext cx="0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18" name="Line 11"/>
            <p:cNvSpPr>
              <a:spLocks noChangeShapeType="1"/>
            </p:cNvSpPr>
            <p:nvPr/>
          </p:nvSpPr>
          <p:spPr bwMode="auto">
            <a:xfrm>
              <a:off x="1429" y="164"/>
              <a:ext cx="0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19" name="Line 12"/>
            <p:cNvSpPr>
              <a:spLocks noChangeShapeType="1"/>
            </p:cNvSpPr>
            <p:nvPr/>
          </p:nvSpPr>
          <p:spPr bwMode="auto">
            <a:xfrm>
              <a:off x="1882" y="164"/>
              <a:ext cx="0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20" name="Line 13"/>
            <p:cNvSpPr>
              <a:spLocks noChangeShapeType="1"/>
            </p:cNvSpPr>
            <p:nvPr/>
          </p:nvSpPr>
          <p:spPr bwMode="auto">
            <a:xfrm>
              <a:off x="2336" y="164"/>
              <a:ext cx="0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21" name="Line 14"/>
            <p:cNvSpPr>
              <a:spLocks noChangeShapeType="1"/>
            </p:cNvSpPr>
            <p:nvPr/>
          </p:nvSpPr>
          <p:spPr bwMode="auto">
            <a:xfrm>
              <a:off x="2835" y="164"/>
              <a:ext cx="0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205" name="Text Box 16"/>
          <p:cNvSpPr txBox="1">
            <a:spLocks noChangeArrowheads="1"/>
          </p:cNvSpPr>
          <p:nvPr/>
        </p:nvSpPr>
        <p:spPr bwMode="auto">
          <a:xfrm>
            <a:off x="2740025" y="2997200"/>
            <a:ext cx="23383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latin typeface="Arial" panose="020B0604020202020204" pitchFamily="34" charset="0"/>
              </a:rPr>
              <a:t>函数空间的基为</a:t>
            </a:r>
          </a:p>
        </p:txBody>
      </p:sp>
      <p:pic>
        <p:nvPicPr>
          <p:cNvPr id="51206" name="Object 1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663" y="3052763"/>
            <a:ext cx="7620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07" name="Text Box 18"/>
          <p:cNvSpPr txBox="1">
            <a:spLocks noChangeArrowheads="1"/>
          </p:cNvSpPr>
          <p:nvPr/>
        </p:nvSpPr>
        <p:spPr bwMode="auto">
          <a:xfrm>
            <a:off x="5808663" y="2997200"/>
            <a:ext cx="17240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latin typeface="Arial" panose="020B0604020202020204" pitchFamily="34" charset="0"/>
              </a:rPr>
              <a:t>，法方程为</a:t>
            </a:r>
          </a:p>
        </p:txBody>
      </p:sp>
      <p:pic>
        <p:nvPicPr>
          <p:cNvPr id="51208" name="Object 1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575" y="3859213"/>
            <a:ext cx="4551363" cy="928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308" name="Object 2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25" y="5187950"/>
            <a:ext cx="2305050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10" name="文本框 20"/>
          <p:cNvSpPr txBox="1">
            <a:spLocks noChangeArrowheads="1"/>
          </p:cNvSpPr>
          <p:nvPr/>
        </p:nvSpPr>
        <p:spPr bwMode="auto">
          <a:xfrm>
            <a:off x="3139281" y="729928"/>
            <a:ext cx="4572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Arial" panose="020B0604020202020204" pitchFamily="34" charset="0"/>
              </a:rPr>
              <a:t>给出函数值：</a:t>
            </a:r>
            <a:endParaRPr lang="zh-CN" altLang="en-US" sz="2400" dirty="0"/>
          </a:p>
        </p:txBody>
      </p:sp>
      <p:sp>
        <p:nvSpPr>
          <p:cNvPr id="22" name="AutoShape 9">
            <a:extLst>
              <a:ext uri="{FF2B5EF4-FFF2-40B4-BE49-F238E27FC236}">
                <a16:creationId xmlns:a16="http://schemas.microsoft.com/office/drawing/2014/main" id="{76963EFF-3B59-4CBC-90D9-81953E6D0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0900" y="700088"/>
            <a:ext cx="954088" cy="577850"/>
          </a:xfrm>
          <a:prstGeom prst="flowChartAlternateProcess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prstShdw prst="shdw17" dist="89803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zh-CN" altLang="en-US" sz="2800" dirty="0">
                <a:latin typeface="Arial" charset="0"/>
              </a:rPr>
              <a:t>例：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8904312" y="3324348"/>
                <a:ext cx="11222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b="0" i="1" baseline="-2500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312" y="3324348"/>
                <a:ext cx="1122230" cy="369332"/>
              </a:xfrm>
              <a:prstGeom prst="rect">
                <a:avLst/>
              </a:prstGeom>
              <a:blipFill>
                <a:blip r:embed="rId9"/>
                <a:stretch>
                  <a:fillRect l="-5978" r="-1630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8929174" y="3859213"/>
                <a:ext cx="10253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1=1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9174" y="3859213"/>
                <a:ext cx="1025344" cy="369332"/>
              </a:xfrm>
              <a:prstGeom prst="rect">
                <a:avLst/>
              </a:prstGeom>
              <a:blipFill>
                <a:blip r:embed="rId10"/>
                <a:stretch>
                  <a:fillRect l="-6548" r="-5952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905388" y="3276600"/>
                <a:ext cx="1233351" cy="894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388" y="3276600"/>
                <a:ext cx="1233351" cy="89434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5"/>
          <p:cNvCxnSpPr/>
          <p:nvPr/>
        </p:nvCxnSpPr>
        <p:spPr bwMode="auto">
          <a:xfrm>
            <a:off x="2207568" y="3693680"/>
            <a:ext cx="931713" cy="1655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29293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2135188" y="404814"/>
            <a:ext cx="46926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chemeClr val="tx2"/>
                </a:solidFill>
              </a:rPr>
              <a:t>§5.1 </a:t>
            </a:r>
            <a:r>
              <a:rPr lang="zh-CN" altLang="en-US" sz="2800" b="1" dirty="0">
                <a:solidFill>
                  <a:schemeClr val="accent2"/>
                </a:solidFill>
                <a:latin typeface="宋体" panose="02010600030101010101" pitchFamily="2" charset="-122"/>
              </a:rPr>
              <a:t> 函数的最佳一致逼近 </a:t>
            </a:r>
          </a:p>
        </p:txBody>
      </p:sp>
      <p:grpSp>
        <p:nvGrpSpPr>
          <p:cNvPr id="2" name="组合 8"/>
          <p:cNvGrpSpPr>
            <a:grpSpLocks/>
          </p:cNvGrpSpPr>
          <p:nvPr/>
        </p:nvGrpSpPr>
        <p:grpSpPr bwMode="auto">
          <a:xfrm>
            <a:off x="2279650" y="1052513"/>
            <a:ext cx="7983538" cy="3721100"/>
            <a:chOff x="755650" y="1052513"/>
            <a:chExt cx="7983538" cy="372175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5FEFE0E-492C-4E5B-B850-3A5AE5DD1F65}"/>
                </a:ext>
              </a:extLst>
            </p:cNvPr>
            <p:cNvSpPr/>
            <p:nvPr/>
          </p:nvSpPr>
          <p:spPr>
            <a:xfrm>
              <a:off x="827088" y="1052513"/>
              <a:ext cx="3529012" cy="64644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hangingPunct="1">
                <a:lnSpc>
                  <a:spcPct val="150000"/>
                </a:lnSpc>
                <a:defRPr/>
              </a:pPr>
              <a:r>
                <a:rPr lang="en-US" altLang="zh-CN" b="1" kern="0" dirty="0"/>
                <a:t>5.1.1 </a:t>
              </a:r>
              <a:r>
                <a:rPr lang="zh-CN" altLang="en-US" b="1" kern="0" dirty="0"/>
                <a:t>基本概念</a:t>
              </a:r>
              <a:endParaRPr lang="zh-CN" altLang="en-US" b="1" dirty="0"/>
            </a:p>
          </p:txBody>
        </p:sp>
        <p:sp>
          <p:nvSpPr>
            <p:cNvPr id="4104" name="矩形 7"/>
            <p:cNvSpPr>
              <a:spLocks noChangeArrowheads="1"/>
            </p:cNvSpPr>
            <p:nvPr/>
          </p:nvSpPr>
          <p:spPr bwMode="auto">
            <a:xfrm>
              <a:off x="809625" y="1754312"/>
              <a:ext cx="7632700" cy="1117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4000"/>
                </a:lnSpc>
                <a:spcBef>
                  <a:spcPct val="0"/>
                </a:spcBef>
                <a:buNone/>
              </a:pPr>
              <a:r>
                <a:rPr lang="zh-CN" altLang="zh-CN" sz="2400" b="1">
                  <a:solidFill>
                    <a:srgbClr val="00CC00"/>
                  </a:solidFill>
                  <a:cs typeface="Times New Roman" panose="02020603050405020304" pitchFamily="18" charset="0"/>
                </a:rPr>
                <a:t>定义</a:t>
              </a:r>
              <a:r>
                <a:rPr lang="zh-CN" altLang="en-US" sz="2400" b="1"/>
                <a:t>：</a:t>
              </a:r>
              <a:r>
                <a:rPr lang="en-US" altLang="zh-CN" sz="2400" b="1"/>
                <a:t> </a:t>
              </a:r>
              <a:r>
                <a:rPr lang="en-US" altLang="zh-CN" sz="2400"/>
                <a:t> </a:t>
              </a:r>
              <a:r>
                <a:rPr lang="zh-CN" altLang="zh-CN" sz="2400">
                  <a:cs typeface="Times New Roman" panose="02020603050405020304" pitchFamily="18" charset="0"/>
                </a:rPr>
                <a:t>设函数</a:t>
              </a:r>
              <a:r>
                <a:rPr lang="en-US" altLang="zh-CN" sz="2400" i="1"/>
                <a:t>f</a:t>
              </a:r>
              <a:r>
                <a:rPr lang="en-US" altLang="zh-CN" sz="2400"/>
                <a:t> (</a:t>
              </a:r>
              <a:r>
                <a:rPr lang="en-US" altLang="zh-CN" sz="2400" i="1"/>
                <a:t>x</a:t>
              </a:r>
              <a:r>
                <a:rPr lang="en-US" altLang="zh-CN" sz="2400"/>
                <a:t>)</a:t>
              </a:r>
              <a:r>
                <a:rPr lang="zh-CN" altLang="zh-CN" sz="2400">
                  <a:cs typeface="Times New Roman" panose="02020603050405020304" pitchFamily="18" charset="0"/>
                </a:rPr>
                <a:t>是区间</a:t>
              </a:r>
              <a:r>
                <a:rPr lang="en-US" altLang="zh-CN" sz="2400"/>
                <a:t>[</a:t>
              </a:r>
              <a:r>
                <a:rPr lang="en-US" altLang="zh-CN" sz="2400" i="1"/>
                <a:t>a</a:t>
              </a:r>
              <a:r>
                <a:rPr lang="en-US" altLang="zh-CN" sz="2400"/>
                <a:t>, </a:t>
              </a:r>
              <a:r>
                <a:rPr lang="en-US" altLang="zh-CN" sz="2400" i="1"/>
                <a:t>b</a:t>
              </a:r>
              <a:r>
                <a:rPr lang="en-US" altLang="zh-CN" sz="2400"/>
                <a:t>]</a:t>
              </a:r>
              <a:r>
                <a:rPr lang="zh-CN" altLang="zh-CN" sz="2400">
                  <a:cs typeface="Times New Roman" panose="02020603050405020304" pitchFamily="18" charset="0"/>
                </a:rPr>
                <a:t>上的连续函数，对于任意给定的</a:t>
              </a:r>
              <a:r>
                <a:rPr lang="en-US" altLang="zh-CN" sz="2400" i="1">
                  <a:cs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r>
                <a:rPr lang="en-US" altLang="zh-CN" sz="2400" i="1"/>
                <a:t> </a:t>
              </a:r>
              <a:r>
                <a:rPr lang="en-US" altLang="zh-CN" sz="2400"/>
                <a:t>&gt;0</a:t>
              </a:r>
              <a:r>
                <a:rPr lang="zh-CN" altLang="zh-CN" sz="2400">
                  <a:cs typeface="Times New Roman" panose="02020603050405020304" pitchFamily="18" charset="0"/>
                </a:rPr>
                <a:t>，如果存在多项式</a:t>
              </a:r>
              <a:r>
                <a:rPr lang="en-US" altLang="zh-CN" sz="2400">
                  <a:cs typeface="Times New Roman" panose="02020603050405020304" pitchFamily="18" charset="0"/>
                </a:rPr>
                <a:t> </a:t>
              </a:r>
              <a:r>
                <a:rPr lang="en-US" altLang="zh-CN" sz="2400" i="1"/>
                <a:t>p</a:t>
              </a:r>
              <a:r>
                <a:rPr lang="en-US" altLang="zh-CN" sz="2400"/>
                <a:t> (</a:t>
              </a:r>
              <a:r>
                <a:rPr lang="en-US" altLang="zh-CN" sz="2400" i="1"/>
                <a:t>x</a:t>
              </a:r>
              <a:r>
                <a:rPr lang="en-US" altLang="zh-CN" sz="2400"/>
                <a:t>)</a:t>
              </a:r>
              <a:r>
                <a:rPr lang="zh-CN" altLang="zh-CN" sz="2400">
                  <a:cs typeface="Times New Roman" panose="02020603050405020304" pitchFamily="18" charset="0"/>
                </a:rPr>
                <a:t>，使不等式</a:t>
              </a:r>
              <a:endParaRPr lang="zh-CN" altLang="en-US" sz="2400"/>
            </a:p>
          </p:txBody>
        </p:sp>
        <p:graphicFrame>
          <p:nvGraphicFramePr>
            <p:cNvPr id="4105" name="对象 9"/>
            <p:cNvGraphicFramePr>
              <a:graphicFrameLocks noChangeAspect="1"/>
            </p:cNvGraphicFramePr>
            <p:nvPr/>
          </p:nvGraphicFramePr>
          <p:xfrm>
            <a:off x="2930525" y="2944813"/>
            <a:ext cx="2582863" cy="576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89" name="Equation" r:id="rId3" imgW="22821900" imgH="5048250" progId="Equation.DSMT4">
                    <p:embed/>
                  </p:oleObj>
                </mc:Choice>
                <mc:Fallback>
                  <p:oleObj name="Equation" r:id="rId3" imgW="22821900" imgH="5048250" progId="Equation.DSMT4">
                    <p:embed/>
                    <p:pic>
                      <p:nvPicPr>
                        <p:cNvPr id="0" name="对象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30525" y="2944813"/>
                          <a:ext cx="2582863" cy="5762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06" name="矩形 10"/>
            <p:cNvSpPr>
              <a:spLocks noChangeArrowheads="1"/>
            </p:cNvSpPr>
            <p:nvPr/>
          </p:nvSpPr>
          <p:spPr bwMode="auto">
            <a:xfrm>
              <a:off x="755650" y="3656471"/>
              <a:ext cx="7983538" cy="1117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4000"/>
                </a:lnSpc>
                <a:spcBef>
                  <a:spcPct val="0"/>
                </a:spcBef>
                <a:buNone/>
              </a:pPr>
              <a:r>
                <a:rPr lang="zh-CN" altLang="zh-CN" sz="2400">
                  <a:cs typeface="Times New Roman" panose="02020603050405020304" pitchFamily="18" charset="0"/>
                </a:rPr>
                <a:t>成立，则称多项式</a:t>
              </a:r>
              <a:r>
                <a:rPr lang="en-US" altLang="zh-CN" sz="2400" i="1"/>
                <a:t>p </a:t>
              </a:r>
              <a:r>
                <a:rPr lang="en-US" altLang="zh-CN" sz="2400"/>
                <a:t>(</a:t>
              </a:r>
              <a:r>
                <a:rPr lang="en-US" altLang="zh-CN" sz="2400" i="1"/>
                <a:t>x</a:t>
              </a:r>
              <a:r>
                <a:rPr lang="en-US" altLang="zh-CN" sz="2400"/>
                <a:t>)</a:t>
              </a:r>
              <a:r>
                <a:rPr lang="zh-CN" altLang="zh-CN" sz="2400">
                  <a:cs typeface="Times New Roman" panose="02020603050405020304" pitchFamily="18" charset="0"/>
                </a:rPr>
                <a:t>在区间</a:t>
              </a:r>
              <a:r>
                <a:rPr lang="en-US" altLang="zh-CN" sz="2400"/>
                <a:t>[</a:t>
              </a:r>
              <a:r>
                <a:rPr lang="en-US" altLang="zh-CN" sz="2400" i="1"/>
                <a:t>a</a:t>
              </a:r>
              <a:r>
                <a:rPr lang="en-US" altLang="zh-CN" sz="2400"/>
                <a:t>, </a:t>
              </a:r>
              <a:r>
                <a:rPr lang="en-US" altLang="zh-CN" sz="2400" i="1"/>
                <a:t>b</a:t>
              </a:r>
              <a:r>
                <a:rPr lang="en-US" altLang="zh-CN" sz="2400"/>
                <a:t>]</a:t>
              </a:r>
              <a:r>
                <a:rPr lang="zh-CN" altLang="zh-CN" sz="2400">
                  <a:cs typeface="Times New Roman" panose="02020603050405020304" pitchFamily="18" charset="0"/>
                </a:rPr>
                <a:t>上</a:t>
              </a:r>
              <a:r>
                <a:rPr lang="zh-CN" altLang="zh-CN" sz="2400" b="1">
                  <a:cs typeface="Times New Roman" panose="02020603050405020304" pitchFamily="18" charset="0"/>
                </a:rPr>
                <a:t>一致逼近</a:t>
              </a:r>
              <a:r>
                <a:rPr lang="en-US" altLang="zh-CN" sz="2400"/>
                <a:t>(</a:t>
              </a:r>
              <a:r>
                <a:rPr lang="zh-CN" altLang="zh-CN" sz="2400">
                  <a:cs typeface="Times New Roman" panose="02020603050405020304" pitchFamily="18" charset="0"/>
                </a:rPr>
                <a:t>或均匀逼近</a:t>
              </a:r>
              <a:r>
                <a:rPr lang="en-US" altLang="zh-CN" sz="2400"/>
                <a:t>)</a:t>
              </a:r>
              <a:r>
                <a:rPr lang="zh-CN" altLang="zh-CN" sz="2400">
                  <a:cs typeface="Times New Roman" panose="02020603050405020304" pitchFamily="18" charset="0"/>
                </a:rPr>
                <a:t>于函数</a:t>
              </a:r>
              <a:r>
                <a:rPr lang="en-US" altLang="zh-CN" sz="2400">
                  <a:cs typeface="Times New Roman" panose="02020603050405020304" pitchFamily="18" charset="0"/>
                </a:rPr>
                <a:t> </a:t>
              </a:r>
              <a:r>
                <a:rPr lang="en-US" altLang="zh-CN" sz="2400" i="1"/>
                <a:t>f</a:t>
              </a:r>
              <a:r>
                <a:rPr lang="en-US" altLang="zh-CN" sz="2400"/>
                <a:t> (</a:t>
              </a:r>
              <a:r>
                <a:rPr lang="en-US" altLang="zh-CN" sz="2400" i="1"/>
                <a:t>x</a:t>
              </a:r>
              <a:r>
                <a:rPr lang="en-US" altLang="zh-CN" sz="2400"/>
                <a:t>)</a:t>
              </a:r>
              <a:r>
                <a:rPr lang="zh-CN" altLang="zh-CN" sz="2400">
                  <a:cs typeface="Times New Roman" panose="02020603050405020304" pitchFamily="18" charset="0"/>
                </a:rPr>
                <a:t>。</a:t>
              </a:r>
              <a:endParaRPr lang="zh-CN" altLang="en-US" sz="2400"/>
            </a:p>
          </p:txBody>
        </p:sp>
      </p:grpSp>
      <p:grpSp>
        <p:nvGrpSpPr>
          <p:cNvPr id="4" name="组合 9"/>
          <p:cNvGrpSpPr>
            <a:grpSpLocks/>
          </p:cNvGrpSpPr>
          <p:nvPr/>
        </p:nvGrpSpPr>
        <p:grpSpPr bwMode="auto">
          <a:xfrm>
            <a:off x="2317750" y="4879976"/>
            <a:ext cx="7937500" cy="1719263"/>
            <a:chOff x="793750" y="4879975"/>
            <a:chExt cx="7937500" cy="1719263"/>
          </a:xfrm>
        </p:grpSpPr>
        <p:sp>
          <p:nvSpPr>
            <p:cNvPr id="4101" name="矩形 11"/>
            <p:cNvSpPr>
              <a:spLocks noChangeArrowheads="1"/>
            </p:cNvSpPr>
            <p:nvPr/>
          </p:nvSpPr>
          <p:spPr bwMode="auto">
            <a:xfrm>
              <a:off x="793750" y="4879975"/>
              <a:ext cx="7937500" cy="1058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4000"/>
                </a:lnSpc>
                <a:spcBef>
                  <a:spcPct val="0"/>
                </a:spcBef>
                <a:buNone/>
              </a:pPr>
              <a:r>
                <a:rPr lang="zh-CN" altLang="zh-CN" sz="24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维尔斯特拉斯定理</a:t>
              </a:r>
              <a:r>
                <a:rPr lang="en-US" altLang="zh-CN" sz="2400" b="1" dirty="0">
                  <a:cs typeface="Times New Roman" panose="02020603050405020304" pitchFamily="18" charset="0"/>
                </a:rPr>
                <a:t>:</a:t>
              </a:r>
              <a:r>
                <a:rPr lang="zh-CN" altLang="zh-CN" sz="2400" b="1" dirty="0">
                  <a:cs typeface="Times New Roman" panose="02020603050405020304" pitchFamily="18" charset="0"/>
                </a:rPr>
                <a:t> </a:t>
              </a:r>
              <a:r>
                <a:rPr lang="zh-CN" altLang="zh-CN" sz="2400" dirty="0">
                  <a:cs typeface="Times New Roman" panose="02020603050405020304" pitchFamily="18" charset="0"/>
                </a:rPr>
                <a:t> 若</a:t>
              </a:r>
              <a:r>
                <a:rPr lang="en-US" altLang="zh-CN" sz="2400" i="1" dirty="0"/>
                <a:t>f</a:t>
              </a:r>
              <a:r>
                <a:rPr lang="en-US" altLang="zh-CN" sz="2400" dirty="0"/>
                <a:t> (</a:t>
              </a:r>
              <a:r>
                <a:rPr lang="en-US" altLang="zh-CN" sz="2400" i="1" dirty="0"/>
                <a:t>x</a:t>
              </a:r>
              <a:r>
                <a:rPr lang="en-US" altLang="zh-CN" sz="2400" dirty="0"/>
                <a:t>)</a:t>
              </a:r>
              <a:r>
                <a:rPr lang="zh-CN" altLang="zh-CN" sz="2400" dirty="0">
                  <a:cs typeface="Times New Roman" panose="02020603050405020304" pitchFamily="18" charset="0"/>
                </a:rPr>
                <a:t>是区间</a:t>
              </a:r>
              <a:r>
                <a:rPr lang="en-US" altLang="zh-CN" sz="2400" dirty="0"/>
                <a:t>[</a:t>
              </a:r>
              <a:r>
                <a:rPr lang="en-US" altLang="zh-CN" sz="2400" i="1" dirty="0"/>
                <a:t>a</a:t>
              </a:r>
              <a:r>
                <a:rPr lang="en-US" altLang="zh-CN" sz="2400" dirty="0"/>
                <a:t>, </a:t>
              </a:r>
              <a:r>
                <a:rPr lang="en-US" altLang="zh-CN" sz="2400" i="1" dirty="0"/>
                <a:t>b</a:t>
              </a:r>
              <a:r>
                <a:rPr lang="en-US" altLang="zh-CN" sz="2400" dirty="0"/>
                <a:t>]</a:t>
              </a:r>
              <a:r>
                <a:rPr lang="zh-CN" altLang="zh-CN" sz="2400" dirty="0">
                  <a:cs typeface="Times New Roman" panose="02020603050405020304" pitchFamily="18" charset="0"/>
                </a:rPr>
                <a:t>上的连续函数，则对于任意</a:t>
              </a:r>
              <a:r>
                <a:rPr lang="en-US" altLang="zh-CN" sz="2400" i="1" dirty="0">
                  <a:cs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r>
                <a:rPr lang="en-US" altLang="zh-CN" sz="2400" i="1" dirty="0"/>
                <a:t> </a:t>
              </a:r>
              <a:r>
                <a:rPr lang="en-US" altLang="zh-CN" sz="2400" dirty="0"/>
                <a:t>&gt;0</a:t>
              </a:r>
              <a:r>
                <a:rPr lang="zh-CN" altLang="zh-CN" sz="2400" dirty="0">
                  <a:cs typeface="Times New Roman" panose="02020603050405020304" pitchFamily="18" charset="0"/>
                </a:rPr>
                <a:t>，</a:t>
              </a:r>
              <a:r>
                <a:rPr lang="zh-CN" altLang="zh-CN" sz="2400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总存在</a:t>
              </a:r>
              <a:r>
                <a:rPr lang="zh-CN" altLang="zh-CN" sz="2400" dirty="0">
                  <a:cs typeface="Times New Roman" panose="02020603050405020304" pitchFamily="18" charset="0"/>
                </a:rPr>
                <a:t>多项式</a:t>
              </a:r>
              <a:r>
                <a:rPr lang="en-US" altLang="zh-CN" sz="2400" i="1" dirty="0"/>
                <a:t>p</a:t>
              </a:r>
              <a:r>
                <a:rPr lang="en-US" altLang="zh-CN" sz="2400" dirty="0"/>
                <a:t> (</a:t>
              </a:r>
              <a:r>
                <a:rPr lang="en-US" altLang="zh-CN" sz="2400" i="1" dirty="0"/>
                <a:t>x</a:t>
              </a:r>
              <a:r>
                <a:rPr lang="en-US" altLang="zh-CN" sz="2400" dirty="0"/>
                <a:t>)</a:t>
              </a:r>
              <a:r>
                <a:rPr lang="zh-CN" altLang="zh-CN" sz="2400" dirty="0">
                  <a:cs typeface="Times New Roman" panose="02020603050405020304" pitchFamily="18" charset="0"/>
                </a:rPr>
                <a:t>，使对一切</a:t>
              </a:r>
              <a:r>
                <a:rPr lang="en-US" altLang="zh-CN" sz="2400" i="1" dirty="0"/>
                <a:t>a</a:t>
              </a:r>
              <a:r>
                <a:rPr lang="en-US" altLang="zh-CN" sz="2400" dirty="0"/>
                <a:t> </a:t>
              </a:r>
              <a:r>
                <a:rPr lang="zh-CN" altLang="zh-CN" sz="2400" dirty="0">
                  <a:cs typeface="Times New Roman" panose="02020603050405020304" pitchFamily="18" charset="0"/>
                </a:rPr>
                <a:t>≤</a:t>
              </a:r>
              <a:r>
                <a:rPr lang="en-US" altLang="zh-CN" sz="2400" i="1" dirty="0">
                  <a:cs typeface="Times New Roman" panose="02020603050405020304" pitchFamily="18" charset="0"/>
                </a:rPr>
                <a:t>x </a:t>
              </a:r>
              <a:r>
                <a:rPr lang="zh-CN" altLang="zh-CN" sz="2400" dirty="0">
                  <a:cs typeface="Times New Roman" panose="02020603050405020304" pitchFamily="18" charset="0"/>
                </a:rPr>
                <a:t>≤</a:t>
              </a:r>
              <a:r>
                <a:rPr lang="en-US" altLang="zh-CN" sz="2400" i="1" dirty="0">
                  <a:cs typeface="Times New Roman" panose="02020603050405020304" pitchFamily="18" charset="0"/>
                </a:rPr>
                <a:t>b</a:t>
              </a:r>
              <a:r>
                <a:rPr lang="zh-CN" altLang="zh-CN" sz="2400" dirty="0">
                  <a:cs typeface="Times New Roman" panose="02020603050405020304" pitchFamily="18" charset="0"/>
                </a:rPr>
                <a:t>有</a:t>
              </a:r>
              <a:endParaRPr lang="zh-CN" altLang="en-US" sz="2400" dirty="0"/>
            </a:p>
          </p:txBody>
        </p:sp>
        <p:graphicFrame>
          <p:nvGraphicFramePr>
            <p:cNvPr id="4102" name="对象 13"/>
            <p:cNvGraphicFramePr>
              <a:graphicFrameLocks noChangeAspect="1"/>
            </p:cNvGraphicFramePr>
            <p:nvPr/>
          </p:nvGraphicFramePr>
          <p:xfrm>
            <a:off x="3389313" y="6083300"/>
            <a:ext cx="2124075" cy="5159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90" name="Equation" r:id="rId5" imgW="18211800" imgH="4391025" progId="Equation.DSMT4">
                    <p:embed/>
                  </p:oleObj>
                </mc:Choice>
                <mc:Fallback>
                  <p:oleObj name="Equation" r:id="rId5" imgW="18211800" imgH="4391025" progId="Equation.DSMT4">
                    <p:embed/>
                    <p:pic>
                      <p:nvPicPr>
                        <p:cNvPr id="0" name="对象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89313" y="6083300"/>
                          <a:ext cx="2124075" cy="5159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组合 8"/>
          <p:cNvGrpSpPr/>
          <p:nvPr/>
        </p:nvGrpSpPr>
        <p:grpSpPr>
          <a:xfrm>
            <a:off x="3159092" y="2871789"/>
            <a:ext cx="3440964" cy="648853"/>
            <a:chOff x="1635092" y="2871788"/>
            <a:chExt cx="3440964" cy="648853"/>
          </a:xfrm>
        </p:grpSpPr>
        <p:sp>
          <p:nvSpPr>
            <p:cNvPr id="5" name="文本框 4"/>
            <p:cNvSpPr txBox="1"/>
            <p:nvPr/>
          </p:nvSpPr>
          <p:spPr>
            <a:xfrm>
              <a:off x="1635092" y="296538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0070C0"/>
                  </a:solidFill>
                </a:rPr>
                <a:t>偏差</a:t>
              </a: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2771800" y="2871788"/>
              <a:ext cx="2304256" cy="648853"/>
            </a:xfrm>
            <a:prstGeom prst="rect">
              <a:avLst/>
            </a:prstGeom>
            <a:noFill/>
            <a:ln w="222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p:cxnSp>
          <p:nvCxnSpPr>
            <p:cNvPr id="8" name="直接箭头连接符 7"/>
            <p:cNvCxnSpPr/>
            <p:nvPr/>
          </p:nvCxnSpPr>
          <p:spPr bwMode="auto">
            <a:xfrm flipH="1">
              <a:off x="2472534" y="3186446"/>
              <a:ext cx="299266" cy="976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Object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225" y="481013"/>
            <a:ext cx="1339850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1890713" y="1404938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latin typeface="Arial" panose="020B0604020202020204" pitchFamily="34" charset="0"/>
              </a:rPr>
              <a:t>由</a:t>
            </a:r>
          </a:p>
        </p:txBody>
      </p:sp>
      <p:pic>
        <p:nvPicPr>
          <p:cNvPr id="13317" name="Object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563" y="1477963"/>
            <a:ext cx="1938337" cy="42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8" name="Text Box 6"/>
          <p:cNvSpPr txBox="1">
            <a:spLocks noChangeArrowheads="1"/>
          </p:cNvSpPr>
          <p:nvPr/>
        </p:nvSpPr>
        <p:spPr bwMode="auto">
          <a:xfrm>
            <a:off x="4410075" y="1404938"/>
            <a:ext cx="1708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latin typeface="Arial" panose="020B0604020202020204" pitchFamily="34" charset="0"/>
              </a:rPr>
              <a:t>，可以先做</a:t>
            </a:r>
          </a:p>
        </p:txBody>
      </p:sp>
      <p:pic>
        <p:nvPicPr>
          <p:cNvPr id="13319" name="Object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463" y="1414463"/>
            <a:ext cx="159385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320" name="Object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588" y="1343025"/>
            <a:ext cx="1990725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2224882" y="2133831"/>
            <a:ext cx="7777162" cy="1536700"/>
            <a:chOff x="340" y="2432"/>
            <a:chExt cx="4899" cy="968"/>
          </a:xfrm>
        </p:grpSpPr>
        <p:pic>
          <p:nvPicPr>
            <p:cNvPr id="53261" name="Object 10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" y="2478"/>
              <a:ext cx="4715" cy="9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3262" name="Line 11"/>
            <p:cNvSpPr>
              <a:spLocks noChangeShapeType="1"/>
            </p:cNvSpPr>
            <p:nvPr/>
          </p:nvSpPr>
          <p:spPr bwMode="auto">
            <a:xfrm>
              <a:off x="340" y="2432"/>
              <a:ext cx="48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63" name="Line 12"/>
            <p:cNvSpPr>
              <a:spLocks noChangeShapeType="1"/>
            </p:cNvSpPr>
            <p:nvPr/>
          </p:nvSpPr>
          <p:spPr bwMode="auto">
            <a:xfrm>
              <a:off x="5239" y="2432"/>
              <a:ext cx="0" cy="9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64" name="Line 13"/>
            <p:cNvSpPr>
              <a:spLocks noChangeShapeType="1"/>
            </p:cNvSpPr>
            <p:nvPr/>
          </p:nvSpPr>
          <p:spPr bwMode="auto">
            <a:xfrm>
              <a:off x="4332" y="2432"/>
              <a:ext cx="0" cy="9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65" name="Line 14"/>
            <p:cNvSpPr>
              <a:spLocks noChangeShapeType="1"/>
            </p:cNvSpPr>
            <p:nvPr/>
          </p:nvSpPr>
          <p:spPr bwMode="auto">
            <a:xfrm>
              <a:off x="3470" y="2432"/>
              <a:ext cx="0" cy="9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66" name="Line 15"/>
            <p:cNvSpPr>
              <a:spLocks noChangeShapeType="1"/>
            </p:cNvSpPr>
            <p:nvPr/>
          </p:nvSpPr>
          <p:spPr bwMode="auto">
            <a:xfrm>
              <a:off x="2608" y="2432"/>
              <a:ext cx="0" cy="9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67" name="Line 16"/>
            <p:cNvSpPr>
              <a:spLocks noChangeShapeType="1"/>
            </p:cNvSpPr>
            <p:nvPr/>
          </p:nvSpPr>
          <p:spPr bwMode="auto">
            <a:xfrm>
              <a:off x="1746" y="2432"/>
              <a:ext cx="0" cy="9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68" name="Line 17"/>
            <p:cNvSpPr>
              <a:spLocks noChangeShapeType="1"/>
            </p:cNvSpPr>
            <p:nvPr/>
          </p:nvSpPr>
          <p:spPr bwMode="auto">
            <a:xfrm>
              <a:off x="839" y="2432"/>
              <a:ext cx="0" cy="9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69" name="Line 18"/>
            <p:cNvSpPr>
              <a:spLocks noChangeShapeType="1"/>
            </p:cNvSpPr>
            <p:nvPr/>
          </p:nvSpPr>
          <p:spPr bwMode="auto">
            <a:xfrm>
              <a:off x="340" y="2432"/>
              <a:ext cx="0" cy="9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70" name="Line 19"/>
            <p:cNvSpPr>
              <a:spLocks noChangeShapeType="1"/>
            </p:cNvSpPr>
            <p:nvPr/>
          </p:nvSpPr>
          <p:spPr bwMode="auto">
            <a:xfrm>
              <a:off x="340" y="2750"/>
              <a:ext cx="48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71" name="Line 20"/>
            <p:cNvSpPr>
              <a:spLocks noChangeShapeType="1"/>
            </p:cNvSpPr>
            <p:nvPr/>
          </p:nvSpPr>
          <p:spPr bwMode="auto">
            <a:xfrm>
              <a:off x="340" y="3385"/>
              <a:ext cx="48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72" name="Line 21"/>
            <p:cNvSpPr>
              <a:spLocks noChangeShapeType="1"/>
            </p:cNvSpPr>
            <p:nvPr/>
          </p:nvSpPr>
          <p:spPr bwMode="auto">
            <a:xfrm>
              <a:off x="340" y="3113"/>
              <a:ext cx="48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3334" name="Object 2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143" y="3892257"/>
            <a:ext cx="4378325" cy="103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35" name="Object 2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576" y="5196182"/>
            <a:ext cx="3238500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36" name="Object 2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463" y="5229519"/>
            <a:ext cx="2776538" cy="900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4" name="AutoShape 9">
            <a:extLst>
              <a:ext uri="{FF2B5EF4-FFF2-40B4-BE49-F238E27FC236}">
                <a16:creationId xmlns:a16="http://schemas.microsoft.com/office/drawing/2014/main" id="{477F0ED8-14C5-41F0-9067-FBB452BDB9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3438" y="514350"/>
            <a:ext cx="954087" cy="577850"/>
          </a:xfrm>
          <a:prstGeom prst="flowChartAlternateProcess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prstShdw prst="shdw17" dist="89803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zh-CN" altLang="en-US" sz="2800" dirty="0">
                <a:latin typeface="Arial" charset="0"/>
              </a:rPr>
              <a:t>例：</a:t>
            </a:r>
          </a:p>
        </p:txBody>
      </p:sp>
      <p:sp>
        <p:nvSpPr>
          <p:cNvPr id="3" name="右箭头 2"/>
          <p:cNvSpPr/>
          <p:nvPr/>
        </p:nvSpPr>
        <p:spPr bwMode="auto">
          <a:xfrm>
            <a:off x="9107725" y="5481722"/>
            <a:ext cx="504056" cy="3600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9754025" y="5421056"/>
                <a:ext cx="22479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=10.1000462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4025" y="5421056"/>
                <a:ext cx="2247923" cy="369332"/>
              </a:xfrm>
              <a:prstGeom prst="rect">
                <a:avLst/>
              </a:prstGeom>
              <a:blipFill>
                <a:blip r:embed="rId11"/>
                <a:stretch>
                  <a:fillRect l="-1084" r="-2981"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3487715" y="6383338"/>
                <a:ext cx="33182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b="0" dirty="0"/>
                  <a:t>y=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10.1000462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0.0870912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715" y="6383338"/>
                <a:ext cx="3318216" cy="369332"/>
              </a:xfrm>
              <a:prstGeom prst="rect">
                <a:avLst/>
              </a:prstGeom>
              <a:blipFill>
                <a:blip r:embed="rId12"/>
                <a:stretch>
                  <a:fillRect l="-5515" t="-24590" r="-551" b="-491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042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/>
      <p:bldP spid="13318" grpId="0"/>
      <p:bldP spid="3" grpId="0" animBg="1"/>
      <p:bldP spid="5" grpId="0"/>
      <p:bldP spid="2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utoShape 9">
            <a:extLst>
              <a:ext uri="{FF2B5EF4-FFF2-40B4-BE49-F238E27FC236}">
                <a16:creationId xmlns:a16="http://schemas.microsoft.com/office/drawing/2014/main" id="{477F0ED8-14C5-41F0-9067-FBB452BDB9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84" y="360864"/>
            <a:ext cx="2629447" cy="578882"/>
          </a:xfrm>
          <a:prstGeom prst="flowChartAlternateProcess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prstShdw prst="shdw17" dist="89803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zh-CN" altLang="en-US" sz="2800" dirty="0">
                <a:latin typeface="Arial" charset="0"/>
              </a:rPr>
              <a:t>例</a:t>
            </a:r>
            <a:r>
              <a:rPr lang="en-US" altLang="zh-CN" sz="2800" dirty="0">
                <a:latin typeface="Arial" charset="0"/>
              </a:rPr>
              <a:t>(</a:t>
            </a:r>
            <a:r>
              <a:rPr lang="zh-CN" altLang="en-US" sz="2800" dirty="0">
                <a:latin typeface="Arial" charset="0"/>
              </a:rPr>
              <a:t>课堂练习</a:t>
            </a:r>
            <a:r>
              <a:rPr lang="en-US" altLang="zh-CN" sz="2800" dirty="0">
                <a:latin typeface="Arial" charset="0"/>
              </a:rPr>
              <a:t>)</a:t>
            </a:r>
            <a:r>
              <a:rPr lang="zh-CN" altLang="en-US" sz="2800" dirty="0">
                <a:latin typeface="Arial" charset="0"/>
              </a:rPr>
              <a:t>：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101" y="1844824"/>
            <a:ext cx="8315768" cy="108012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287688" y="514350"/>
            <a:ext cx="6984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在一次电路实验中，测得电压</a:t>
            </a:r>
            <a:r>
              <a:rPr lang="en-US" altLang="zh-CN" dirty="0"/>
              <a:t>V</a:t>
            </a:r>
            <a:r>
              <a:rPr lang="zh-CN" altLang="en-US" dirty="0"/>
              <a:t>与电流</a:t>
            </a:r>
            <a:r>
              <a:rPr lang="en-US" altLang="zh-CN" dirty="0"/>
              <a:t>I</a:t>
            </a:r>
            <a:endParaRPr lang="zh-CN" altLang="en-US" dirty="0"/>
          </a:p>
          <a:p>
            <a:r>
              <a:rPr lang="zh-CN" altLang="en-US" dirty="0"/>
              <a:t>的一组数据如下图所示，请用最小二乘法求最佳数据拟合函数。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264" y="3284984"/>
            <a:ext cx="2880320" cy="2987568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351584" y="3356992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解：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688" y="3426364"/>
            <a:ext cx="4912041" cy="15868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4704190" y="5229200"/>
                <a:ext cx="2066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𝑙𝑛𝐼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𝑙𝑛𝑎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190" y="5229200"/>
                <a:ext cx="2066015" cy="369332"/>
              </a:xfrm>
              <a:prstGeom prst="rect">
                <a:avLst/>
              </a:prstGeom>
              <a:blipFill>
                <a:blip r:embed="rId5"/>
                <a:stretch>
                  <a:fillRect l="-2950" r="-2360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4871864" y="5814556"/>
                <a:ext cx="16224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864" y="5814556"/>
                <a:ext cx="1622432" cy="369332"/>
              </a:xfrm>
              <a:prstGeom prst="rect">
                <a:avLst/>
              </a:prstGeom>
              <a:blipFill>
                <a:blip r:embed="rId6"/>
                <a:stretch>
                  <a:fillRect l="-3383" r="-338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49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1" y="548680"/>
            <a:ext cx="7510995" cy="57606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016" y="1478031"/>
            <a:ext cx="2742801" cy="88707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616" y="2780927"/>
            <a:ext cx="3168352" cy="14140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3591" y="4437112"/>
            <a:ext cx="3484915" cy="64807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03511" y="177281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正规方程组：</a:t>
            </a:r>
          </a:p>
        </p:txBody>
      </p:sp>
    </p:spTree>
    <p:extLst>
      <p:ext uri="{BB962C8B-B14F-4D97-AF65-F5344CB8AC3E}">
        <p14:creationId xmlns:p14="http://schemas.microsoft.com/office/powerpoint/2010/main" val="311571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295871" y="413572"/>
            <a:ext cx="48720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chemeClr val="tx2"/>
                </a:solidFill>
              </a:rPr>
              <a:t>§5.2 </a:t>
            </a:r>
            <a:r>
              <a:rPr lang="zh-CN" altLang="en-US" sz="2800" b="1" dirty="0">
                <a:solidFill>
                  <a:schemeClr val="accent2"/>
                </a:solidFill>
                <a:latin typeface="宋体" panose="02010600030101010101" pitchFamily="2" charset="-122"/>
              </a:rPr>
              <a:t> 函数的最佳平方逼近 </a:t>
            </a:r>
          </a:p>
        </p:txBody>
      </p:sp>
      <p:grpSp>
        <p:nvGrpSpPr>
          <p:cNvPr id="3" name="组合 26"/>
          <p:cNvGrpSpPr>
            <a:grpSpLocks/>
          </p:cNvGrpSpPr>
          <p:nvPr/>
        </p:nvGrpSpPr>
        <p:grpSpPr bwMode="auto">
          <a:xfrm>
            <a:off x="1559496" y="1010627"/>
            <a:ext cx="9216825" cy="2740343"/>
            <a:chOff x="539750" y="1027908"/>
            <a:chExt cx="4824337" cy="219273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338C5BAB-459C-40D6-A7F6-FF7161BE0EB8}"/>
                </a:ext>
              </a:extLst>
            </p:cNvPr>
            <p:cNvSpPr/>
            <p:nvPr/>
          </p:nvSpPr>
          <p:spPr>
            <a:xfrm>
              <a:off x="669925" y="1027908"/>
              <a:ext cx="3529013" cy="5171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hangingPunct="1">
                <a:lnSpc>
                  <a:spcPct val="150000"/>
                </a:lnSpc>
                <a:defRPr/>
              </a:pPr>
              <a:r>
                <a:rPr lang="en-US" altLang="zh-CN" b="1" kern="0" dirty="0"/>
                <a:t>5.2.1 </a:t>
              </a:r>
              <a:r>
                <a:rPr lang="zh-CN" altLang="en-US" b="1" kern="0" dirty="0"/>
                <a:t>基本概念</a:t>
              </a:r>
              <a:endParaRPr lang="zh-CN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15"/>
                <p:cNvSpPr>
                  <a:spLocks noChangeArrowheads="1"/>
                </p:cNvSpPr>
                <p:nvPr/>
              </p:nvSpPr>
              <p:spPr bwMode="auto">
                <a:xfrm>
                  <a:off x="539750" y="1700214"/>
                  <a:ext cx="4824337" cy="15204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 algn="ctr">
                      <a:solidFill>
                        <a:srgbClr val="000000"/>
                      </a:solidFill>
                      <a:prstDash val="lgDash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lnSpc>
                      <a:spcPct val="15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2400" dirty="0"/>
                    <a:t>定义</a:t>
                  </a:r>
                  <a:r>
                    <a:rPr lang="en-US" altLang="zh-CN" sz="2400" dirty="0"/>
                    <a:t>1</a:t>
                  </a:r>
                  <a:r>
                    <a:rPr lang="zh-CN" altLang="en-US" sz="2400" dirty="0"/>
                    <a:t>：对</a:t>
                  </a:r>
                  <a:r>
                    <a:rPr lang="en-US" altLang="zh-CN" sz="2400" dirty="0"/>
                    <a:t>[</a:t>
                  </a:r>
                  <a:r>
                    <a:rPr lang="en-US" altLang="zh-CN" sz="2400" dirty="0" err="1"/>
                    <a:t>a,b</a:t>
                  </a:r>
                  <a:r>
                    <a:rPr lang="en-US" altLang="zh-CN" sz="2400" dirty="0"/>
                    <a:t>]</a:t>
                  </a:r>
                  <a:r>
                    <a:rPr lang="zh-CN" altLang="en-US" sz="2400" dirty="0"/>
                    <a:t>上的函数</a:t>
                  </a:r>
                  <a14:m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，</m:t>
                      </m:r>
                    </m:oMath>
                  </a14:m>
                  <a:r>
                    <a:rPr lang="zh-CN" altLang="en-US" sz="2400" dirty="0"/>
                    <a:t>如果满足：</a:t>
                  </a:r>
                  <a:endParaRPr lang="en-US" altLang="zh-CN" sz="2400" dirty="0"/>
                </a:p>
                <a:p>
                  <a:pPr marL="457200" indent="-457200">
                    <a:lnSpc>
                      <a:spcPct val="150000"/>
                    </a:lnSpc>
                    <a:spcBef>
                      <a:spcPct val="0"/>
                    </a:spcBef>
                    <a:buFontTx/>
                    <a:buAutoNum type="arabicPeriod"/>
                  </a:pPr>
                  <a14:m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≥0,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a14:m>
                  <a:endParaRPr lang="en-US" altLang="zh-CN" sz="2400" b="0" dirty="0">
                    <a:ea typeface="Cambria Math" panose="02040503050406030204" pitchFamily="18" charset="0"/>
                  </a:endParaRPr>
                </a:p>
                <a:p>
                  <a:pPr>
                    <a:lnSpc>
                      <a:spcPct val="15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2400" dirty="0"/>
                    <a:t>2.</a:t>
                  </a:r>
                  <a:r>
                    <a:rPr lang="zh-CN" altLang="en-US" sz="2400" dirty="0"/>
                    <a:t>对</a:t>
                  </a:r>
                  <a14:m>
                    <m:oMath xmlns:m="http://schemas.openxmlformats.org/officeDocument/2006/math">
                      <m:r>
                        <a:rPr lang="zh-CN" altLang="en-US" sz="2400" i="1" dirty="0" smtClean="0">
                          <a:latin typeface="Cambria Math" panose="02040503050406030204" pitchFamily="18" charset="0"/>
                        </a:rPr>
                        <m:t>于</m:t>
                      </m:r>
                      <m:r>
                        <a:rPr lang="zh-CN" altLang="en-US" sz="2400" i="1" dirty="0">
                          <a:latin typeface="Cambria Math" panose="02040503050406030204" pitchFamily="18" charset="0"/>
                        </a:rPr>
                        <m:t>非</m:t>
                      </m:r>
                      <m:r>
                        <a:rPr lang="zh-CN" altLang="en-US" sz="2400" i="1" dirty="0" smtClean="0">
                          <a:latin typeface="Cambria Math" panose="02040503050406030204" pitchFamily="18" charset="0"/>
                        </a:rPr>
                        <m:t>负</m:t>
                      </m:r>
                      <m:r>
                        <a:rPr lang="zh-CN" altLang="en-US" sz="2400" i="1" dirty="0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nary>
                        <m:nary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=0,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则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5" name="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39750" y="1700214"/>
                  <a:ext cx="4824337" cy="1520426"/>
                </a:xfrm>
                <a:prstGeom prst="rect">
                  <a:avLst/>
                </a:prstGeom>
                <a:blipFill>
                  <a:blip r:embed="rId2"/>
                  <a:stretch>
                    <a:fillRect l="-1058" b="-3859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prstDash val="lgDash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384032" y="341203"/>
                <a:ext cx="5708550" cy="1183529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)|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032" y="341203"/>
                <a:ext cx="5708550" cy="11835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1808193" y="4077072"/>
                <a:ext cx="72153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/>
                  <a:t>为连续函数，则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/>
                  <a:t>称为</a:t>
                </a:r>
                <a:r>
                  <a:rPr lang="en-US" altLang="zh-CN" dirty="0"/>
                  <a:t>[</a:t>
                </a:r>
                <a:r>
                  <a:rPr lang="en-US" altLang="zh-CN" dirty="0" err="1"/>
                  <a:t>a,b</a:t>
                </a:r>
                <a:r>
                  <a:rPr lang="en-US" altLang="zh-CN" dirty="0"/>
                  <a:t>]</a:t>
                </a:r>
                <a:r>
                  <a:rPr lang="zh-CN" altLang="en-US" dirty="0"/>
                  <a:t>上的权函数。</a:t>
                </a: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193" y="4077072"/>
                <a:ext cx="7215373" cy="461665"/>
              </a:xfrm>
              <a:prstGeom prst="rect">
                <a:avLst/>
              </a:prstGeom>
              <a:blipFill>
                <a:blip r:embed="rId4"/>
                <a:stretch>
                  <a:fillRect l="-1352" t="-14474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CD11B53C-337B-408E-9871-38309835F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352" y="5404799"/>
            <a:ext cx="11665296" cy="88514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CD4192A-566E-4407-BB6C-7B357300DAD8}"/>
              </a:ext>
            </a:extLst>
          </p:cNvPr>
          <p:cNvSpPr/>
          <p:nvPr/>
        </p:nvSpPr>
        <p:spPr>
          <a:xfrm>
            <a:off x="1199456" y="4757368"/>
            <a:ext cx="81762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D4D4D"/>
                </a:solidFill>
                <a:latin typeface="KaTeX_Main"/>
              </a:rPr>
              <a:t>注：</a:t>
            </a:r>
            <a:r>
              <a:rPr lang="en-US" altLang="zh-CN" dirty="0">
                <a:solidFill>
                  <a:srgbClr val="4D4D4D"/>
                </a:solidFill>
                <a:latin typeface="KaTeX_Main"/>
              </a:rPr>
              <a:t>ρ(x)=1</a:t>
            </a:r>
            <a:r>
              <a:rPr lang="zh-CN" altLang="en-US" b="1" dirty="0">
                <a:solidFill>
                  <a:srgbClr val="4D4D4D"/>
                </a:solidFill>
                <a:latin typeface="-apple-system"/>
              </a:rPr>
              <a:t> 意味着所有区间中的点具有同等重要性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345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97" name="Rectangle 2"/>
          <p:cNvSpPr>
            <a:spLocks noChangeArrowheads="1"/>
          </p:cNvSpPr>
          <p:nvPr/>
        </p:nvSpPr>
        <p:spPr bwMode="auto">
          <a:xfrm>
            <a:off x="1548233" y="434833"/>
            <a:ext cx="48720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chemeClr val="tx2"/>
                </a:solidFill>
              </a:rPr>
              <a:t>§5.2 </a:t>
            </a:r>
            <a:r>
              <a:rPr lang="zh-CN" altLang="en-US" sz="2800" b="1" dirty="0">
                <a:solidFill>
                  <a:schemeClr val="accent2"/>
                </a:solidFill>
                <a:latin typeface="宋体" panose="02010600030101010101" pitchFamily="2" charset="-122"/>
              </a:rPr>
              <a:t> 函数的最佳平方逼近 </a:t>
            </a:r>
          </a:p>
        </p:txBody>
      </p:sp>
      <p:grpSp>
        <p:nvGrpSpPr>
          <p:cNvPr id="2" name="组合 26"/>
          <p:cNvGrpSpPr>
            <a:grpSpLocks/>
          </p:cNvGrpSpPr>
          <p:nvPr/>
        </p:nvGrpSpPr>
        <p:grpSpPr bwMode="auto">
          <a:xfrm>
            <a:off x="1548233" y="1297443"/>
            <a:ext cx="9786939" cy="1253586"/>
            <a:chOff x="277764" y="1671654"/>
            <a:chExt cx="6947762" cy="1254109"/>
          </a:xfrm>
        </p:grpSpPr>
        <p:sp>
          <p:nvSpPr>
            <p:cNvPr id="22554" name="Rectangle 15"/>
            <p:cNvSpPr>
              <a:spLocks noChangeArrowheads="1"/>
            </p:cNvSpPr>
            <p:nvPr/>
          </p:nvSpPr>
          <p:spPr bwMode="auto">
            <a:xfrm>
              <a:off x="277764" y="1680295"/>
              <a:ext cx="3960812" cy="461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prstDash val="lgDash"/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342900" indent="-342900">
                <a:spcBef>
                  <a:spcPct val="0"/>
                </a:spcBef>
              </a:pPr>
              <a:r>
                <a:rPr lang="zh-CN" altLang="en-US" sz="2400" dirty="0"/>
                <a:t>最佳平方逼近</a:t>
              </a:r>
              <a:r>
                <a:rPr lang="zh-CN" altLang="en-US" sz="2400" b="1" dirty="0"/>
                <a:t>定义</a:t>
              </a:r>
              <a:r>
                <a:rPr lang="zh-CN" altLang="en-US" sz="2400" dirty="0"/>
                <a:t>：对于给定的函数</a:t>
              </a:r>
            </a:p>
          </p:txBody>
        </p:sp>
        <p:graphicFrame>
          <p:nvGraphicFramePr>
            <p:cNvPr id="22555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68775620"/>
                </p:ext>
              </p:extLst>
            </p:nvPr>
          </p:nvGraphicFramePr>
          <p:xfrm>
            <a:off x="4095752" y="1727568"/>
            <a:ext cx="1507436" cy="3673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911" name="Equation" r:id="rId4" imgW="733394" imgH="95086" progId="Equation.DSMT4">
                    <p:embed/>
                  </p:oleObj>
                </mc:Choice>
                <mc:Fallback>
                  <p:oleObj name="Equation" r:id="rId4" imgW="733394" imgH="95086" progId="Equation.DSMT4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95752" y="1727568"/>
                          <a:ext cx="1507436" cy="3673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56" name="Text Box 17"/>
            <p:cNvSpPr txBox="1">
              <a:spLocks noChangeArrowheads="1"/>
            </p:cNvSpPr>
            <p:nvPr/>
          </p:nvSpPr>
          <p:spPr bwMode="auto">
            <a:xfrm>
              <a:off x="5549126" y="1671654"/>
              <a:ext cx="1676400" cy="461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prstDash val="lgDash"/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 dirty="0"/>
                <a:t>要求函数</a:t>
              </a:r>
            </a:p>
          </p:txBody>
        </p:sp>
        <p:graphicFrame>
          <p:nvGraphicFramePr>
            <p:cNvPr id="22557" name="Object 3"/>
            <p:cNvGraphicFramePr>
              <a:graphicFrameLocks noChangeAspect="1"/>
            </p:cNvGraphicFramePr>
            <p:nvPr/>
          </p:nvGraphicFramePr>
          <p:xfrm>
            <a:off x="2195513" y="2349500"/>
            <a:ext cx="3960812" cy="576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912" name="Equation" r:id="rId6" imgW="30060900" imgH="4391025" progId="Equation.DSMT4">
                    <p:embed/>
                  </p:oleObj>
                </mc:Choice>
                <mc:Fallback>
                  <p:oleObj name="Equation" r:id="rId6" imgW="30060900" imgH="4391025" progId="Equation.DSMT4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95513" y="2349500"/>
                          <a:ext cx="3960812" cy="576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prstDash val="lgDash"/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组合 27"/>
          <p:cNvGrpSpPr>
            <a:grpSpLocks/>
          </p:cNvGrpSpPr>
          <p:nvPr/>
        </p:nvGrpSpPr>
        <p:grpSpPr bwMode="auto">
          <a:xfrm>
            <a:off x="2119314" y="2867079"/>
            <a:ext cx="7508875" cy="766762"/>
            <a:chOff x="519113" y="3141663"/>
            <a:chExt cx="7508875" cy="766762"/>
          </a:xfrm>
        </p:grpSpPr>
        <p:graphicFrame>
          <p:nvGraphicFramePr>
            <p:cNvPr id="22551" name="Object 2"/>
            <p:cNvGraphicFramePr>
              <a:graphicFrameLocks noChangeAspect="1"/>
            </p:cNvGraphicFramePr>
            <p:nvPr/>
          </p:nvGraphicFramePr>
          <p:xfrm>
            <a:off x="1116013" y="3141663"/>
            <a:ext cx="6911975" cy="7667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913" name="Equation" r:id="rId8" imgW="3057371" imgH="228600" progId="Equation.DSMT4">
                    <p:embed/>
                  </p:oleObj>
                </mc:Choice>
                <mc:Fallback>
                  <p:oleObj name="Equation" r:id="rId8" imgW="3057371" imgH="228600" progId="Equation.DSMT4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6013" y="3141663"/>
                          <a:ext cx="6911975" cy="7667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52" name="Text Box 20"/>
            <p:cNvSpPr txBox="1">
              <a:spLocks noChangeArrowheads="1"/>
            </p:cNvSpPr>
            <p:nvPr/>
          </p:nvSpPr>
          <p:spPr bwMode="auto">
            <a:xfrm>
              <a:off x="519113" y="3255963"/>
              <a:ext cx="7620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prstDash val="lgDash"/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使</a:t>
              </a:r>
            </a:p>
          </p:txBody>
        </p:sp>
      </p:grpSp>
      <p:grpSp>
        <p:nvGrpSpPr>
          <p:cNvPr id="5" name="组合 28"/>
          <p:cNvGrpSpPr>
            <a:grpSpLocks/>
          </p:cNvGrpSpPr>
          <p:nvPr/>
        </p:nvGrpSpPr>
        <p:grpSpPr bwMode="auto">
          <a:xfrm>
            <a:off x="2119314" y="4040188"/>
            <a:ext cx="7000875" cy="1273175"/>
            <a:chOff x="595313" y="4221163"/>
            <a:chExt cx="7000875" cy="1092200"/>
          </a:xfrm>
        </p:grpSpPr>
        <p:sp>
          <p:nvSpPr>
            <p:cNvPr id="22545" name="Text Box 21"/>
            <p:cNvSpPr txBox="1">
              <a:spLocks noChangeArrowheads="1"/>
            </p:cNvSpPr>
            <p:nvPr/>
          </p:nvSpPr>
          <p:spPr bwMode="auto">
            <a:xfrm>
              <a:off x="1219200" y="4221163"/>
              <a:ext cx="33528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prstDash val="lgDash"/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若这样的           存在，</a:t>
              </a:r>
            </a:p>
          </p:txBody>
        </p:sp>
        <p:graphicFrame>
          <p:nvGraphicFramePr>
            <p:cNvPr id="22546" name="Object 4"/>
            <p:cNvGraphicFramePr>
              <a:graphicFrameLocks noChangeAspect="1"/>
            </p:cNvGraphicFramePr>
            <p:nvPr/>
          </p:nvGraphicFramePr>
          <p:xfrm>
            <a:off x="2484438" y="4221163"/>
            <a:ext cx="792162" cy="495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914" name="Equation" r:id="rId10" imgW="7019925" imgH="4391025" progId="Equation.DSMT4">
                    <p:embed/>
                  </p:oleObj>
                </mc:Choice>
                <mc:Fallback>
                  <p:oleObj name="Equation" r:id="rId10" imgW="7019925" imgH="4391025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84438" y="4221163"/>
                          <a:ext cx="792162" cy="495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prstDash val="lgDash"/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47" name="Text Box 23"/>
            <p:cNvSpPr txBox="1">
              <a:spLocks noChangeArrowheads="1"/>
            </p:cNvSpPr>
            <p:nvPr/>
          </p:nvSpPr>
          <p:spPr bwMode="auto">
            <a:xfrm>
              <a:off x="595313" y="4856163"/>
              <a:ext cx="38100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prstDash val="lgDash"/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 dirty="0"/>
                <a:t>上的</a:t>
              </a:r>
              <a:r>
                <a:rPr lang="zh-CN" altLang="en-US" sz="2400" dirty="0">
                  <a:solidFill>
                    <a:srgbClr val="FF00FF"/>
                  </a:solidFill>
                </a:rPr>
                <a:t>最佳平方逼近函数</a:t>
              </a:r>
              <a:r>
                <a:rPr lang="zh-CN" altLang="en-US" sz="2400" dirty="0"/>
                <a:t>。</a:t>
              </a:r>
            </a:p>
          </p:txBody>
        </p:sp>
        <p:graphicFrame>
          <p:nvGraphicFramePr>
            <p:cNvPr id="22548" name="Object 5"/>
            <p:cNvGraphicFramePr>
              <a:graphicFrameLocks noChangeAspect="1"/>
            </p:cNvGraphicFramePr>
            <p:nvPr/>
          </p:nvGraphicFramePr>
          <p:xfrm>
            <a:off x="5102225" y="4221163"/>
            <a:ext cx="731838" cy="503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915" name="Equation" r:id="rId12" imgW="6362700" imgH="4391025" progId="Equation.DSMT4">
                    <p:embed/>
                  </p:oleObj>
                </mc:Choice>
                <mc:Fallback>
                  <p:oleObj name="Equation" r:id="rId12" imgW="6362700" imgH="4391025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02225" y="4221163"/>
                          <a:ext cx="731838" cy="5032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prstDash val="lgDash"/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49" name="Rectangle 25"/>
            <p:cNvSpPr>
              <a:spLocks noChangeArrowheads="1"/>
            </p:cNvSpPr>
            <p:nvPr/>
          </p:nvSpPr>
          <p:spPr bwMode="auto">
            <a:xfrm>
              <a:off x="4140200" y="4221163"/>
              <a:ext cx="2800350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prstDash val="lg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 dirty="0"/>
                <a:t>则称为          在区间</a:t>
              </a:r>
            </a:p>
          </p:txBody>
        </p:sp>
        <p:graphicFrame>
          <p:nvGraphicFramePr>
            <p:cNvPr id="22550" name="Object 6"/>
            <p:cNvGraphicFramePr>
              <a:graphicFrameLocks noChangeAspect="1"/>
            </p:cNvGraphicFramePr>
            <p:nvPr/>
          </p:nvGraphicFramePr>
          <p:xfrm>
            <a:off x="6931025" y="4221163"/>
            <a:ext cx="665163" cy="474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916" name="Equation" r:id="rId14" imgW="6143625" imgH="4391025" progId="Equation.DSMT4">
                    <p:embed/>
                  </p:oleObj>
                </mc:Choice>
                <mc:Fallback>
                  <p:oleObj name="Equation" r:id="rId14" imgW="6143625" imgH="4391025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31025" y="4221163"/>
                          <a:ext cx="665163" cy="4746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prstDash val="lgDash"/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组合 29"/>
          <p:cNvGrpSpPr>
            <a:grpSpLocks/>
          </p:cNvGrpSpPr>
          <p:nvPr/>
        </p:nvGrpSpPr>
        <p:grpSpPr bwMode="auto">
          <a:xfrm>
            <a:off x="2135189" y="5494338"/>
            <a:ext cx="7273925" cy="1198259"/>
            <a:chOff x="671513" y="5373991"/>
            <a:chExt cx="7273925" cy="1198259"/>
          </a:xfrm>
        </p:grpSpPr>
        <p:sp>
          <p:nvSpPr>
            <p:cNvPr id="22535" name="Text Box 27"/>
            <p:cNvSpPr txBox="1">
              <a:spLocks noChangeArrowheads="1"/>
            </p:cNvSpPr>
            <p:nvPr/>
          </p:nvSpPr>
          <p:spPr bwMode="auto">
            <a:xfrm>
              <a:off x="1265238" y="5410200"/>
              <a:ext cx="1716087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prstDash val="lg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特别地，若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536" name="Object 7"/>
                <p:cNvSpPr txBox="1"/>
                <p:nvPr/>
              </p:nvSpPr>
              <p:spPr bwMode="auto">
                <a:xfrm>
                  <a:off x="2987674" y="5373991"/>
                  <a:ext cx="3124200" cy="6318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/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𝑠𝑝𝑎𝑛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,...,</m:t>
                            </m:r>
                            <m:sSup>
                              <m:sSup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2536" name="Object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987674" y="5373991"/>
                  <a:ext cx="3124200" cy="63182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537" name="Rectangle 29"/>
            <p:cNvSpPr>
              <a:spLocks noChangeArrowheads="1"/>
            </p:cNvSpPr>
            <p:nvPr/>
          </p:nvSpPr>
          <p:spPr bwMode="auto">
            <a:xfrm>
              <a:off x="6011863" y="5445125"/>
              <a:ext cx="1873250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prstDash val="lgDash"/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 dirty="0"/>
                <a:t>，则称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2538" name="Object 8"/>
                <p:cNvGraphicFramePr>
                  <a:graphicFrameLocks noChangeAspect="1"/>
                </p:cNvGraphicFramePr>
                <p:nvPr/>
              </p:nvGraphicFramePr>
              <p:xfrm>
                <a:off x="6986588" y="5472113"/>
                <a:ext cx="803275" cy="52863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57917" name="Equation" r:id="rId17" imgW="7019925" imgH="4391025" progId="Equation.DSMT4">
                        <p:embed/>
                      </p:oleObj>
                    </mc:Choice>
                    <mc:Fallback>
                      <p:oleObj name="Equation" r:id="rId17" imgW="7019925" imgH="4391025" progId="Equation.DSMT4">
                        <p:embed/>
                        <p:pic>
                          <p:nvPicPr>
                            <p:cNvPr id="0" name="Object 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986588" y="5472113"/>
                              <a:ext cx="803275" cy="52863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 algn="ctr">
                                  <a:solidFill>
                                    <a:srgbClr val="000000"/>
                                  </a:solidFill>
                                  <a:prstDash val="lgDash"/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2538" name="Object 8"/>
                <p:cNvGraphicFramePr>
                  <a:graphicFrameLocks noChangeAspect="1"/>
                </p:cNvGraphicFramePr>
                <p:nvPr/>
              </p:nvGraphicFramePr>
              <p:xfrm>
                <a:off x="6986588" y="5472113"/>
                <a:ext cx="803275" cy="52863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57737" name="Equation" r:id="rId18" imgW="7019925" imgH="4391025" progId="Equation.DSMT4">
                        <p:embed/>
                      </p:oleObj>
                    </mc:Choice>
                    <mc:Fallback>
                      <p:oleObj name="Equation" r:id="rId18" imgW="7019925" imgH="4391025" progId="Equation.DSMT4">
                        <p:embed/>
                        <p:pic>
                          <p:nvPicPr>
                            <p:cNvPr id="0" name="Object 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986588" y="5472113"/>
                              <a:ext cx="803275" cy="52863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 algn="ctr">
                                  <a:solidFill>
                                    <a:srgbClr val="000000"/>
                                  </a:solidFill>
                                  <a:prstDash val="lgDash"/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sp>
          <p:nvSpPr>
            <p:cNvPr id="22539" name="Rectangle 31"/>
            <p:cNvSpPr>
              <a:spLocks noChangeArrowheads="1"/>
            </p:cNvSpPr>
            <p:nvPr/>
          </p:nvSpPr>
          <p:spPr bwMode="auto">
            <a:xfrm>
              <a:off x="671513" y="5999163"/>
              <a:ext cx="490537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prstDash val="lg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为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2540" name="Object 9"/>
                <p:cNvGraphicFramePr>
                  <a:graphicFrameLocks noChangeAspect="1"/>
                </p:cNvGraphicFramePr>
                <p:nvPr/>
              </p:nvGraphicFramePr>
              <p:xfrm>
                <a:off x="1052513" y="5999163"/>
                <a:ext cx="711200" cy="49053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57918" name="Equation" r:id="rId20" imgW="6362700" imgH="4391025" progId="Equation.DSMT4">
                        <p:embed/>
                      </p:oleObj>
                    </mc:Choice>
                    <mc:Fallback>
                      <p:oleObj name="Equation" r:id="rId20" imgW="6362700" imgH="4391025" progId="Equation.DSMT4">
                        <p:embed/>
                        <p:pic>
                          <p:nvPicPr>
                            <p:cNvPr id="0" name="Object 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3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52513" y="5999163"/>
                              <a:ext cx="711200" cy="49053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 algn="ctr">
                                  <a:solidFill>
                                    <a:srgbClr val="000000"/>
                                  </a:solidFill>
                                  <a:prstDash val="lgDash"/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2540" name="Object 9"/>
                <p:cNvGraphicFramePr>
                  <a:graphicFrameLocks noChangeAspect="1"/>
                </p:cNvGraphicFramePr>
                <p:nvPr/>
              </p:nvGraphicFramePr>
              <p:xfrm>
                <a:off x="1052513" y="5999163"/>
                <a:ext cx="711200" cy="49053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57738" name="Equation" r:id="rId21" imgW="6362700" imgH="4391025" progId="Equation.DSMT4">
                        <p:embed/>
                      </p:oleObj>
                    </mc:Choice>
                    <mc:Fallback>
                      <p:oleObj name="Equation" r:id="rId21" imgW="6362700" imgH="4391025" progId="Equation.DSMT4">
                        <p:embed/>
                        <p:pic>
                          <p:nvPicPr>
                            <p:cNvPr id="0" name="Object 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52513" y="5999163"/>
                              <a:ext cx="711200" cy="49053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 algn="ctr">
                                  <a:solidFill>
                                    <a:srgbClr val="000000"/>
                                  </a:solidFill>
                                  <a:prstDash val="lgDash"/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2541" name="Object 10"/>
                <p:cNvGraphicFramePr>
                  <a:graphicFrameLocks noChangeAspect="1"/>
                </p:cNvGraphicFramePr>
                <p:nvPr/>
              </p:nvGraphicFramePr>
              <p:xfrm>
                <a:off x="2214563" y="5976938"/>
                <a:ext cx="833437" cy="59531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57919" name="Equation" r:id="rId23" imgW="6143625" imgH="4391025" progId="Equation.DSMT4">
                        <p:embed/>
                      </p:oleObj>
                    </mc:Choice>
                    <mc:Fallback>
                      <p:oleObj name="Equation" r:id="rId23" imgW="6143625" imgH="4391025" progId="Equation.DSMT4">
                        <p:embed/>
                        <p:pic>
                          <p:nvPicPr>
                            <p:cNvPr id="0" name="Object 10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14563" y="5976938"/>
                              <a:ext cx="833437" cy="59531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 algn="ctr">
                                  <a:solidFill>
                                    <a:srgbClr val="000000"/>
                                  </a:solidFill>
                                  <a:prstDash val="lgDash"/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2541" name="Object 10"/>
                <p:cNvGraphicFramePr>
                  <a:graphicFrameLocks noChangeAspect="1"/>
                </p:cNvGraphicFramePr>
                <p:nvPr/>
              </p:nvGraphicFramePr>
              <p:xfrm>
                <a:off x="2214563" y="5976938"/>
                <a:ext cx="833437" cy="59531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57739" name="Equation" r:id="rId24" imgW="6143625" imgH="4391025" progId="Equation.DSMT4">
                        <p:embed/>
                      </p:oleObj>
                    </mc:Choice>
                    <mc:Fallback>
                      <p:oleObj name="Equation" r:id="rId24" imgW="6143625" imgH="4391025" progId="Equation.DSMT4">
                        <p:embed/>
                        <p:pic>
                          <p:nvPicPr>
                            <p:cNvPr id="0" name="Object 10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14563" y="5976938"/>
                              <a:ext cx="833437" cy="59531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 algn="ctr">
                                  <a:solidFill>
                                    <a:srgbClr val="000000"/>
                                  </a:solidFill>
                                  <a:prstDash val="lgDash"/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sp>
          <p:nvSpPr>
            <p:cNvPr id="22542" name="Rectangle 34"/>
            <p:cNvSpPr>
              <a:spLocks noChangeArrowheads="1"/>
            </p:cNvSpPr>
            <p:nvPr/>
          </p:nvSpPr>
          <p:spPr bwMode="auto">
            <a:xfrm>
              <a:off x="1814513" y="5999163"/>
              <a:ext cx="490537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prstDash val="lg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在</a:t>
              </a:r>
            </a:p>
          </p:txBody>
        </p:sp>
        <p:sp>
          <p:nvSpPr>
            <p:cNvPr id="22543" name="Text Box 35"/>
            <p:cNvSpPr txBox="1">
              <a:spLocks noChangeArrowheads="1"/>
            </p:cNvSpPr>
            <p:nvPr/>
          </p:nvSpPr>
          <p:spPr bwMode="auto">
            <a:xfrm>
              <a:off x="2916238" y="6067425"/>
              <a:ext cx="5029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prstDash val="lgDash"/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 dirty="0"/>
                <a:t>上的     次</a:t>
              </a:r>
              <a:r>
                <a:rPr lang="zh-CN" altLang="en-US" sz="2400" dirty="0">
                  <a:solidFill>
                    <a:srgbClr val="FF00FF"/>
                  </a:solidFill>
                </a:rPr>
                <a:t>最佳平方逼近多项式</a:t>
              </a:r>
              <a:r>
                <a:rPr lang="zh-CN" altLang="en-US" sz="2400" dirty="0"/>
                <a:t>。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2544" name="Object 11"/>
                <p:cNvGraphicFramePr>
                  <a:graphicFrameLocks noChangeAspect="1"/>
                </p:cNvGraphicFramePr>
                <p:nvPr/>
              </p:nvGraphicFramePr>
              <p:xfrm>
                <a:off x="3678237" y="6143928"/>
                <a:ext cx="347662" cy="3810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57920" name="Equation" r:id="rId26" imgW="2190750" imgH="2409825" progId="Equation.DSMT4">
                        <p:embed/>
                      </p:oleObj>
                    </mc:Choice>
                    <mc:Fallback>
                      <p:oleObj name="Equation" r:id="rId26" imgW="2190750" imgH="2409825" progId="Equation.DSMT4">
                        <p:embed/>
                        <p:pic>
                          <p:nvPicPr>
                            <p:cNvPr id="0" name="Object 1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7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678237" y="6143928"/>
                              <a:ext cx="347662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 algn="ctr">
                                  <a:solidFill>
                                    <a:srgbClr val="000000"/>
                                  </a:solidFill>
                                  <a:prstDash val="lgDash"/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2544" name="Object 11"/>
                <p:cNvGraphicFramePr>
                  <a:graphicFrameLocks noChangeAspect="1"/>
                </p:cNvGraphicFramePr>
                <p:nvPr/>
              </p:nvGraphicFramePr>
              <p:xfrm>
                <a:off x="3678237" y="6143928"/>
                <a:ext cx="347662" cy="3810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57900" name="Equation" r:id="rId28" imgW="2190750" imgH="2409825" progId="Equation.DSMT4">
                        <p:embed/>
                      </p:oleObj>
                    </mc:Choice>
                    <mc:Fallback>
                      <p:oleObj name="Equation" r:id="rId28" imgW="2190750" imgH="2409825" progId="Equation.DSMT4">
                        <p:embed/>
                        <p:pic>
                          <p:nvPicPr>
                            <p:cNvPr id="0" name="Object 1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678237" y="6143928"/>
                              <a:ext cx="347662" cy="3810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 algn="ctr">
                                  <a:solidFill>
                                    <a:srgbClr val="000000"/>
                                  </a:solidFill>
                                  <a:prstDash val="lgDash"/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53CB3226-5DB1-4340-BB01-A5ECB8EEBEA1}"/>
              </a:ext>
            </a:extLst>
          </p:cNvPr>
          <p:cNvSpPr/>
          <p:nvPr/>
        </p:nvSpPr>
        <p:spPr>
          <a:xfrm>
            <a:off x="6172201" y="280313"/>
            <a:ext cx="5468415" cy="83099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</a:rPr>
              <a:t>最小</a:t>
            </a:r>
            <a:r>
              <a:rPr lang="zh-CN" altLang="en-US" b="1" dirty="0">
                <a:solidFill>
                  <a:srgbClr val="111111"/>
                </a:solidFill>
                <a:latin typeface="Arial" panose="020B0604020202020204" pitchFamily="34" charset="0"/>
              </a:rPr>
              <a:t>二乘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</a:rPr>
              <a:t>法主要用于离散型变量，而</a:t>
            </a:r>
            <a:r>
              <a:rPr lang="zh-CN" altLang="en-US" b="1" dirty="0">
                <a:solidFill>
                  <a:srgbClr val="111111"/>
                </a:solidFill>
                <a:latin typeface="Arial" panose="020B0604020202020204" pitchFamily="34" charset="0"/>
              </a:rPr>
              <a:t>最佳平方逼近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</a:rPr>
              <a:t>用于的是连续型变量。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44AD5AE-1BC9-4CD1-B46B-6B647FFAC5E8}"/>
              </a:ext>
            </a:extLst>
          </p:cNvPr>
          <p:cNvSpPr/>
          <p:nvPr/>
        </p:nvSpPr>
        <p:spPr>
          <a:xfrm>
            <a:off x="2279651" y="404814"/>
            <a:ext cx="540067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en-US" altLang="zh-CN" b="1" kern="0" dirty="0"/>
              <a:t>5.2.2 </a:t>
            </a:r>
            <a:r>
              <a:rPr lang="zh-CN" altLang="en-US" b="1" kern="0" dirty="0"/>
              <a:t>最佳平方逼近元的求解</a:t>
            </a:r>
          </a:p>
        </p:txBody>
      </p:sp>
      <p:grpSp>
        <p:nvGrpSpPr>
          <p:cNvPr id="2" name="组合 12"/>
          <p:cNvGrpSpPr>
            <a:grpSpLocks/>
          </p:cNvGrpSpPr>
          <p:nvPr/>
        </p:nvGrpSpPr>
        <p:grpSpPr bwMode="auto">
          <a:xfrm>
            <a:off x="2279651" y="1155700"/>
            <a:ext cx="7121525" cy="3810000"/>
            <a:chOff x="755650" y="1155849"/>
            <a:chExt cx="7121525" cy="3809851"/>
          </a:xfrm>
        </p:grpSpPr>
        <p:grpSp>
          <p:nvGrpSpPr>
            <p:cNvPr id="24586" name="Group 2"/>
            <p:cNvGrpSpPr>
              <a:grpSpLocks/>
            </p:cNvGrpSpPr>
            <p:nvPr/>
          </p:nvGrpSpPr>
          <p:grpSpPr bwMode="auto">
            <a:xfrm>
              <a:off x="852488" y="1571625"/>
              <a:ext cx="6648450" cy="1557338"/>
              <a:chOff x="422" y="240"/>
              <a:chExt cx="4188" cy="981"/>
            </a:xfrm>
          </p:grpSpPr>
          <p:sp>
            <p:nvSpPr>
              <p:cNvPr id="24590" name="Text Box 3"/>
              <p:cNvSpPr txBox="1">
                <a:spLocks noChangeArrowheads="1"/>
              </p:cNvSpPr>
              <p:nvPr/>
            </p:nvSpPr>
            <p:spPr bwMode="auto">
              <a:xfrm>
                <a:off x="422" y="349"/>
                <a:ext cx="4188" cy="8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zh-CN" altLang="en-US" sz="2400"/>
                  <a:t>求最佳平方逼近函数                                    的问题</a:t>
                </a:r>
              </a:p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400"/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/>
                  <a:t>可归结为求它的系数                            使多元函数</a:t>
                </a:r>
              </a:p>
            </p:txBody>
          </p:sp>
          <p:graphicFrame>
            <p:nvGraphicFramePr>
              <p:cNvPr id="24591" name="Object 2"/>
              <p:cNvGraphicFramePr>
                <a:graphicFrameLocks noChangeAspect="1"/>
              </p:cNvGraphicFramePr>
              <p:nvPr/>
            </p:nvGraphicFramePr>
            <p:xfrm>
              <a:off x="2256" y="240"/>
              <a:ext cx="1632" cy="5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329" name="Equation" r:id="rId3" imgW="1095406" imgH="314325" progId="Equation.DSMT4">
                      <p:embed/>
                    </p:oleObj>
                  </mc:Choice>
                  <mc:Fallback>
                    <p:oleObj name="Equation" r:id="rId3" imgW="1095406" imgH="314325" progId="Equation.DSMT4">
                      <p:embed/>
                      <p:pic>
                        <p:nvPicPr>
                          <p:cNvPr id="0" name="Object 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56" y="240"/>
                            <a:ext cx="1632" cy="5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4592" name="Object 3"/>
              <p:cNvGraphicFramePr>
                <a:graphicFrameLocks noChangeAspect="1"/>
              </p:cNvGraphicFramePr>
              <p:nvPr/>
            </p:nvGraphicFramePr>
            <p:xfrm>
              <a:off x="2256" y="805"/>
              <a:ext cx="1224" cy="3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330" name="Equation" r:id="rId5" imgW="666812" imgH="133514" progId="Equation.DSMT4">
                      <p:embed/>
                    </p:oleObj>
                  </mc:Choice>
                  <mc:Fallback>
                    <p:oleObj name="Equation" r:id="rId5" imgW="666812" imgH="133514" progId="Equation.DSMT4">
                      <p:embed/>
                      <p:pic>
                        <p:nvPicPr>
                          <p:cNvPr id="0" name="Object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56" y="805"/>
                            <a:ext cx="1224" cy="3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4587" name="Object 4"/>
            <p:cNvGraphicFramePr>
              <a:graphicFrameLocks noChangeAspect="1"/>
            </p:cNvGraphicFramePr>
            <p:nvPr/>
          </p:nvGraphicFramePr>
          <p:xfrm>
            <a:off x="971550" y="3260725"/>
            <a:ext cx="6905625" cy="1176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331" r:id="rId7" imgW="2638641" imgH="380836" progId="Equation.3">
                    <p:embed/>
                  </p:oleObj>
                </mc:Choice>
                <mc:Fallback>
                  <p:oleObj r:id="rId7" imgW="2638641" imgH="380836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71550" y="3260725"/>
                          <a:ext cx="6905625" cy="11763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588" name="Text Box 7"/>
            <p:cNvSpPr txBox="1">
              <a:spLocks noChangeArrowheads="1"/>
            </p:cNvSpPr>
            <p:nvPr/>
          </p:nvSpPr>
          <p:spPr bwMode="auto">
            <a:xfrm>
              <a:off x="900113" y="4508500"/>
              <a:ext cx="217646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取得极小值。 </a:t>
              </a:r>
            </a:p>
          </p:txBody>
        </p:sp>
        <p:sp>
          <p:nvSpPr>
            <p:cNvPr id="24589" name="Rectangle 4"/>
            <p:cNvSpPr>
              <a:spLocks noChangeArrowheads="1"/>
            </p:cNvSpPr>
            <p:nvPr/>
          </p:nvSpPr>
          <p:spPr bwMode="auto">
            <a:xfrm>
              <a:off x="755650" y="1155849"/>
              <a:ext cx="705643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tabLst>
                  <a:tab pos="228600" algn="l"/>
                </a:tabLs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tabLst>
                  <a:tab pos="228600" algn="l"/>
                </a:tabLst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tabLst>
                  <a:tab pos="2286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tabLst>
                  <a:tab pos="228600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tabLst>
                  <a:tab pos="228600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228600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228600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228600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228600" algn="l"/>
                </a:tabLs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rPr>
                <a:t>1</a:t>
              </a:r>
              <a:r>
                <a:rPr lang="zh-CN" altLang="en-US" sz="2400" b="1"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rPr>
                <a:t>、求解方程组法</a:t>
              </a:r>
            </a:p>
          </p:txBody>
        </p:sp>
      </p:grpSp>
      <p:grpSp>
        <p:nvGrpSpPr>
          <p:cNvPr id="24581" name="组合 13"/>
          <p:cNvGrpSpPr>
            <a:grpSpLocks/>
          </p:cNvGrpSpPr>
          <p:nvPr/>
        </p:nvGrpSpPr>
        <p:grpSpPr bwMode="auto">
          <a:xfrm>
            <a:off x="2424113" y="5154613"/>
            <a:ext cx="7416800" cy="1227123"/>
            <a:chOff x="900113" y="5154613"/>
            <a:chExt cx="7416800" cy="1227137"/>
          </a:xfrm>
        </p:grpSpPr>
        <p:sp>
          <p:nvSpPr>
            <p:cNvPr id="24583" name="Text Box 8"/>
            <p:cNvSpPr txBox="1">
              <a:spLocks noChangeArrowheads="1"/>
            </p:cNvSpPr>
            <p:nvPr/>
          </p:nvSpPr>
          <p:spPr bwMode="auto">
            <a:xfrm>
              <a:off x="900113" y="5181600"/>
              <a:ext cx="7416800" cy="1200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 dirty="0"/>
                <a:t>由于                         是关于                      的二次函数，</a:t>
              </a:r>
            </a:p>
            <a:p>
              <a:pPr>
                <a:spcBef>
                  <a:spcPct val="0"/>
                </a:spcBef>
                <a:buFontTx/>
                <a:buNone/>
              </a:pPr>
              <a:endParaRPr lang="zh-CN" altLang="en-US" sz="2400" dirty="0"/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 dirty="0"/>
                <a:t>故利用多元函数取得极值的必要条件，可得</a:t>
              </a:r>
            </a:p>
          </p:txBody>
        </p:sp>
        <p:graphicFrame>
          <p:nvGraphicFramePr>
            <p:cNvPr id="24584" name="Object 5"/>
            <p:cNvGraphicFramePr>
              <a:graphicFrameLocks noChangeAspect="1"/>
            </p:cNvGraphicFramePr>
            <p:nvPr/>
          </p:nvGraphicFramePr>
          <p:xfrm>
            <a:off x="1585913" y="5181600"/>
            <a:ext cx="1955800" cy="574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332" name="Equation" r:id="rId9" imgW="14925675" imgH="4391025" progId="Equation.DSMT4">
                    <p:embed/>
                  </p:oleObj>
                </mc:Choice>
                <mc:Fallback>
                  <p:oleObj name="Equation" r:id="rId9" imgW="14925675" imgH="4391025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5913" y="5181600"/>
                          <a:ext cx="1955800" cy="5746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prstDash val="lgDash"/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85" name="Object 6"/>
            <p:cNvGraphicFramePr>
              <a:graphicFrameLocks noChangeAspect="1"/>
            </p:cNvGraphicFramePr>
            <p:nvPr/>
          </p:nvGraphicFramePr>
          <p:xfrm>
            <a:off x="4462463" y="5154613"/>
            <a:ext cx="1524000" cy="549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333" name="Equation" r:id="rId11" imgW="10972800" imgH="3952875" progId="Equation.DSMT4">
                    <p:embed/>
                  </p:oleObj>
                </mc:Choice>
                <mc:Fallback>
                  <p:oleObj name="Equation" r:id="rId11" imgW="10972800" imgH="3952875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2463" y="5154613"/>
                          <a:ext cx="1524000" cy="549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prstDash val="lgDash"/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8669264" y="5698800"/>
                <a:ext cx="896977" cy="720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dirty="0"/>
                  <a:t>=0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264" y="5698800"/>
                <a:ext cx="896977" cy="720582"/>
              </a:xfrm>
              <a:prstGeom prst="rect">
                <a:avLst/>
              </a:prstGeom>
              <a:blipFill>
                <a:blip r:embed="rId13"/>
                <a:stretch>
                  <a:fillRect r="-102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9" name="Text Box 4"/>
          <p:cNvSpPr txBox="1">
            <a:spLocks noChangeArrowheads="1"/>
          </p:cNvSpPr>
          <p:nvPr/>
        </p:nvSpPr>
        <p:spPr bwMode="auto">
          <a:xfrm>
            <a:off x="5137152" y="479427"/>
            <a:ext cx="24177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/>
              <a:t> (</a:t>
            </a:r>
            <a:r>
              <a:rPr lang="en-US" altLang="zh-CN" sz="2400" i="1" dirty="0"/>
              <a:t>j</a:t>
            </a:r>
            <a:r>
              <a:rPr lang="en-US" altLang="zh-CN" sz="2400" dirty="0"/>
              <a:t> = 0, 1, 2, …, </a:t>
            </a:r>
            <a:r>
              <a:rPr lang="en-US" altLang="zh-CN" sz="2400" i="1" dirty="0"/>
              <a:t>n</a:t>
            </a:r>
            <a:r>
              <a:rPr lang="en-US" altLang="zh-CN" sz="2400" dirty="0"/>
              <a:t>)</a:t>
            </a:r>
          </a:p>
        </p:txBody>
      </p:sp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2309814" y="4143375"/>
            <a:ext cx="1409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/>
              <a:t>得方程组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881314" y="1489076"/>
                <a:ext cx="6310637" cy="10500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2[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/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1314" y="1489076"/>
                <a:ext cx="6310637" cy="10500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215680" y="2724786"/>
                <a:ext cx="4488280" cy="1142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]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  <m:sup/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680" y="2724786"/>
                <a:ext cx="4488280" cy="11423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281936" y="4615117"/>
                <a:ext cx="3412986" cy="1142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)=(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936" y="4615117"/>
                <a:ext cx="3412986" cy="11423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881314" y="153839"/>
                <a:ext cx="1281441" cy="8988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1314" y="153839"/>
                <a:ext cx="1281441" cy="8988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0"/>
          <p:cNvGrpSpPr>
            <a:grpSpLocks/>
          </p:cNvGrpSpPr>
          <p:nvPr/>
        </p:nvGrpSpPr>
        <p:grpSpPr bwMode="auto">
          <a:xfrm>
            <a:off x="2255989" y="2564904"/>
            <a:ext cx="7620000" cy="2692400"/>
            <a:chOff x="539750" y="3860800"/>
            <a:chExt cx="7620000" cy="2692400"/>
          </a:xfrm>
        </p:grpSpPr>
        <p:sp>
          <p:nvSpPr>
            <p:cNvPr id="26629" name="Text Box 2"/>
            <p:cNvSpPr txBox="1">
              <a:spLocks noChangeArrowheads="1"/>
            </p:cNvSpPr>
            <p:nvPr/>
          </p:nvSpPr>
          <p:spPr bwMode="auto">
            <a:xfrm>
              <a:off x="539750" y="3860800"/>
              <a:ext cx="24828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写成矩阵形式为 </a:t>
              </a:r>
            </a:p>
          </p:txBody>
        </p:sp>
        <p:graphicFrame>
          <p:nvGraphicFramePr>
            <p:cNvPr id="26630" name="Object 4"/>
            <p:cNvGraphicFramePr>
              <a:graphicFrameLocks noChangeAspect="1"/>
            </p:cNvGraphicFramePr>
            <p:nvPr/>
          </p:nvGraphicFramePr>
          <p:xfrm>
            <a:off x="1020763" y="4386263"/>
            <a:ext cx="7138987" cy="2166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953" name="Equation" r:id="rId3" imgW="2800412" imgH="800100" progId="Equation.DSMT4">
                    <p:embed/>
                  </p:oleObj>
                </mc:Choice>
                <mc:Fallback>
                  <p:oleObj name="Equation" r:id="rId3" imgW="2800412" imgH="800100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0763" y="4386263"/>
                          <a:ext cx="7138987" cy="21669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组合 9"/>
          <p:cNvGrpSpPr>
            <a:grpSpLocks/>
          </p:cNvGrpSpPr>
          <p:nvPr/>
        </p:nvGrpSpPr>
        <p:grpSpPr bwMode="auto">
          <a:xfrm>
            <a:off x="1991544" y="404664"/>
            <a:ext cx="9244781" cy="1667024"/>
            <a:chOff x="468313" y="2276475"/>
            <a:chExt cx="9244781" cy="1667024"/>
          </a:xfrm>
        </p:grpSpPr>
        <p:sp>
          <p:nvSpPr>
            <p:cNvPr id="12" name="Text Box 4"/>
            <p:cNvSpPr txBox="1">
              <a:spLocks noChangeArrowheads="1"/>
            </p:cNvSpPr>
            <p:nvPr/>
          </p:nvSpPr>
          <p:spPr bwMode="auto">
            <a:xfrm>
              <a:off x="468313" y="2276475"/>
              <a:ext cx="2789237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 dirty="0"/>
                <a:t>方程组可以简写为 </a:t>
              </a:r>
            </a:p>
          </p:txBody>
        </p:sp>
        <p:graphicFrame>
          <p:nvGraphicFramePr>
            <p:cNvPr id="13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89177192"/>
                </p:ext>
              </p:extLst>
            </p:nvPr>
          </p:nvGraphicFramePr>
          <p:xfrm>
            <a:off x="1000894" y="2571899"/>
            <a:ext cx="8712200" cy="1371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954" name="公式" r:id="rId5" imgW="3543120" imgH="457200" progId="Equation.3">
                    <p:embed/>
                  </p:oleObj>
                </mc:Choice>
                <mc:Fallback>
                  <p:oleObj name="公式" r:id="rId5" imgW="3543120" imgH="457200" progId="Equation.3">
                    <p:embed/>
                    <p:pic>
                      <p:nvPicPr>
                        <p:cNvPr id="26632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0894" y="2571899"/>
                          <a:ext cx="8712200" cy="1371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75AE53FB-3BF1-405C-9E12-280628F87F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7414" y="5546477"/>
            <a:ext cx="2415749" cy="906859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1233339" y="812924"/>
            <a:ext cx="6202268" cy="461963"/>
            <a:chOff x="1310" y="534"/>
            <a:chExt cx="4707" cy="291"/>
          </a:xfrm>
        </p:grpSpPr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1310" y="534"/>
              <a:ext cx="470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楷体_GB2312" pitchFamily="49" charset="-122"/>
                </a:rPr>
                <a:t>    </a:t>
              </a:r>
              <a:r>
                <a:rPr lang="zh-CN" altLang="en-US" dirty="0">
                  <a:latin typeface="楷体_GB2312" pitchFamily="49" charset="-122"/>
                </a:rPr>
                <a:t>若                      </a:t>
              </a:r>
              <a:r>
                <a:rPr lang="en-US" altLang="zh-CN" dirty="0">
                  <a:latin typeface="楷体_GB2312" pitchFamily="49" charset="-122"/>
                </a:rPr>
                <a:t>,</a:t>
              </a:r>
              <a:r>
                <a:rPr lang="zh-CN" altLang="en-US" dirty="0">
                  <a:latin typeface="楷体_GB2312" pitchFamily="49" charset="-122"/>
                </a:rPr>
                <a:t> 对应矩阵用表示： </a:t>
              </a:r>
            </a:p>
          </p:txBody>
        </p:sp>
        <p:graphicFrame>
          <p:nvGraphicFramePr>
            <p:cNvPr id="8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07696686"/>
                </p:ext>
              </p:extLst>
            </p:nvPr>
          </p:nvGraphicFramePr>
          <p:xfrm>
            <a:off x="4716" y="566"/>
            <a:ext cx="273" cy="1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521" name="公式" r:id="rId3" imgW="190440" imgH="164880" progId="Equation.3">
                    <p:embed/>
                  </p:oleObj>
                </mc:Choice>
                <mc:Fallback>
                  <p:oleObj name="公式" r:id="rId3" imgW="190440" imgH="164880" progId="Equation.3">
                    <p:embed/>
                    <p:pic>
                      <p:nvPicPr>
                        <p:cNvPr id="112646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16" y="566"/>
                          <a:ext cx="273" cy="1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1704" y="1428869"/>
            <a:ext cx="3878916" cy="1752752"/>
          </a:xfrm>
          <a:prstGeom prst="rect">
            <a:avLst/>
          </a:prstGeom>
        </p:spPr>
      </p:pic>
      <p:graphicFrame>
        <p:nvGraphicFramePr>
          <p:cNvPr id="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4047878"/>
              </p:ext>
            </p:extLst>
          </p:nvPr>
        </p:nvGraphicFramePr>
        <p:xfrm>
          <a:off x="1749724" y="4145076"/>
          <a:ext cx="6945312" cy="170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22" name="公式" r:id="rId6" imgW="3047760" imgH="914400" progId="Equation.3">
                  <p:embed/>
                </p:oleObj>
              </mc:Choice>
              <mc:Fallback>
                <p:oleObj name="公式" r:id="rId6" imgW="3047760" imgH="914400" progId="Equation.3">
                  <p:embed/>
                  <p:pic>
                    <p:nvPicPr>
                      <p:cNvPr id="11264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9724" y="4145076"/>
                        <a:ext cx="6945312" cy="170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2063552" y="5949280"/>
            <a:ext cx="701666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dirty="0">
                <a:latin typeface="楷体_GB2312" pitchFamily="49" charset="-122"/>
              </a:rPr>
              <a:t>称为</a:t>
            </a:r>
            <a:r>
              <a:rPr lang="zh-CN" altLang="en-US" b="1" dirty="0">
                <a:solidFill>
                  <a:schemeClr val="accent2"/>
                </a:solidFill>
                <a:latin typeface="楷体_GB2312" pitchFamily="49" charset="-122"/>
              </a:rPr>
              <a:t>希尔伯特</a:t>
            </a:r>
            <a:r>
              <a:rPr lang="en-US" altLang="zh-CN" b="1" dirty="0">
                <a:solidFill>
                  <a:schemeClr val="accent2"/>
                </a:solidFill>
                <a:latin typeface="楷体_GB2312" pitchFamily="49" charset="-122"/>
              </a:rPr>
              <a:t>(</a:t>
            </a:r>
            <a:r>
              <a:rPr lang="en-US" altLang="zh-CN" b="1" dirty="0">
                <a:solidFill>
                  <a:schemeClr val="accent2"/>
                </a:solidFill>
              </a:rPr>
              <a:t>Hilbert</a:t>
            </a:r>
            <a:r>
              <a:rPr lang="en-US" altLang="zh-CN" b="1" dirty="0">
                <a:solidFill>
                  <a:schemeClr val="accent2"/>
                </a:solidFill>
                <a:latin typeface="楷体_GB2312" pitchFamily="49" charset="-122"/>
              </a:rPr>
              <a:t>)</a:t>
            </a:r>
            <a:r>
              <a:rPr lang="zh-CN" altLang="en-US" b="1" dirty="0">
                <a:solidFill>
                  <a:schemeClr val="accent2"/>
                </a:solidFill>
                <a:latin typeface="楷体_GB2312" pitchFamily="49" charset="-122"/>
              </a:rPr>
              <a:t>矩阵（著名的病态矩阵）</a:t>
            </a:r>
            <a:r>
              <a:rPr lang="en-US" altLang="zh-CN" b="1" dirty="0">
                <a:solidFill>
                  <a:schemeClr val="accent2"/>
                </a:solidFill>
                <a:latin typeface="楷体_GB2312" pitchFamily="49" charset="-122"/>
              </a:rPr>
              <a:t>.</a:t>
            </a:r>
            <a:r>
              <a:rPr lang="en-US" altLang="zh-CN" dirty="0">
                <a:latin typeface="楷体_GB2312" pitchFamily="49" charset="-122"/>
              </a:rPr>
              <a:t> 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5222380" y="3110516"/>
            <a:ext cx="5496615" cy="958477"/>
            <a:chOff x="5222380" y="3110516"/>
            <a:chExt cx="5496615" cy="958477"/>
          </a:xfrm>
        </p:grpSpPr>
        <p:sp>
          <p:nvSpPr>
            <p:cNvPr id="11" name="下箭头 10"/>
            <p:cNvSpPr/>
            <p:nvPr/>
          </p:nvSpPr>
          <p:spPr bwMode="auto">
            <a:xfrm>
              <a:off x="5222380" y="3362265"/>
              <a:ext cx="484836" cy="581878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graphicFrame>
          <p:nvGraphicFramePr>
            <p:cNvPr id="15" name="对象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33200943"/>
                </p:ext>
              </p:extLst>
            </p:nvPr>
          </p:nvGraphicFramePr>
          <p:xfrm>
            <a:off x="6123320" y="3110516"/>
            <a:ext cx="4595675" cy="9584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523" name="公式" r:id="rId8" imgW="2247840" imgH="469800" progId="Equation.3">
                    <p:embed/>
                  </p:oleObj>
                </mc:Choice>
                <mc:Fallback>
                  <p:oleObj name="公式" r:id="rId8" imgW="2247840" imgH="469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123320" y="3110516"/>
                          <a:ext cx="4595675" cy="95847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8" name="Object 4">
            <a:extLst>
              <a:ext uri="{FF2B5EF4-FFF2-40B4-BE49-F238E27FC236}">
                <a16:creationId xmlns:a16="http://schemas.microsoft.com/office/drawing/2014/main" id="{949D49AE-C923-4E1D-B1A2-2376047562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8578362"/>
              </p:ext>
            </p:extLst>
          </p:nvPr>
        </p:nvGraphicFramePr>
        <p:xfrm>
          <a:off x="3046586" y="812925"/>
          <a:ext cx="91440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24" name="Equation" r:id="rId10" imgW="7677150" imgH="4391025" progId="Equation.DSMT4">
                  <p:embed/>
                </p:oleObj>
              </mc:Choice>
              <mc:Fallback>
                <p:oleObj name="Equation" r:id="rId10" imgW="7677150" imgH="4391025" progId="Equation.DSMT4">
                  <p:embed/>
                  <p:pic>
                    <p:nvPicPr>
                      <p:cNvPr id="1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6586" y="812925"/>
                        <a:ext cx="914400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prstDash val="lgDash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7EFEEB78-483D-4D47-BD82-F3C904D6F34A}"/>
                  </a:ext>
                </a:extLst>
              </p:cNvPr>
              <p:cNvSpPr txBox="1"/>
              <p:nvPr/>
            </p:nvSpPr>
            <p:spPr>
              <a:xfrm>
                <a:off x="2076398" y="853685"/>
                <a:ext cx="9630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)∈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7EFEEB78-483D-4D47-BD82-F3C904D6F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398" y="853685"/>
                <a:ext cx="963021" cy="369332"/>
              </a:xfrm>
              <a:prstGeom prst="rect">
                <a:avLst/>
              </a:prstGeom>
              <a:blipFill>
                <a:blip r:embed="rId12"/>
                <a:stretch>
                  <a:fillRect l="-10759" r="-5063" b="-360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Object 7">
                <a:extLst>
                  <a:ext uri="{FF2B5EF4-FFF2-40B4-BE49-F238E27FC236}">
                    <a16:creationId xmlns:a16="http://schemas.microsoft.com/office/drawing/2014/main" id="{61D9B351-417D-440E-A4BA-0B980B9BDA38}"/>
                  </a:ext>
                </a:extLst>
              </p:cNvPr>
              <p:cNvSpPr txBox="1"/>
              <p:nvPr/>
            </p:nvSpPr>
            <p:spPr bwMode="auto">
              <a:xfrm>
                <a:off x="1716953" y="315316"/>
                <a:ext cx="3124200" cy="631825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若</m:t>
                      </m:r>
                      <m:r>
                        <m:rPr>
                          <m:sty m:val="p"/>
                        </m:rP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𝑠𝑝𝑎𝑛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,...,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3" name="Object 7">
                <a:extLst>
                  <a:ext uri="{FF2B5EF4-FFF2-40B4-BE49-F238E27FC236}">
                    <a16:creationId xmlns:a16="http://schemas.microsoft.com/office/drawing/2014/main" id="{61D9B351-417D-440E-A4BA-0B980B9BD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16953" y="315316"/>
                <a:ext cx="3124200" cy="631825"/>
              </a:xfrm>
              <a:prstGeom prst="rect">
                <a:avLst/>
              </a:prstGeom>
              <a:blipFill>
                <a:blip r:embed="rId13"/>
                <a:stretch>
                  <a:fillRect l="-1172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969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279651" y="981076"/>
            <a:ext cx="7623175" cy="1262063"/>
            <a:chOff x="470" y="502"/>
            <a:chExt cx="4802" cy="795"/>
          </a:xfrm>
        </p:grpSpPr>
        <p:sp>
          <p:nvSpPr>
            <p:cNvPr id="27654" name="Text Box 3"/>
            <p:cNvSpPr txBox="1">
              <a:spLocks noChangeArrowheads="1"/>
            </p:cNvSpPr>
            <p:nvPr/>
          </p:nvSpPr>
          <p:spPr bwMode="auto">
            <a:xfrm>
              <a:off x="470" y="502"/>
              <a:ext cx="4802" cy="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由于</a:t>
              </a:r>
              <a:r>
                <a:rPr lang="zh-CN" altLang="en-US" sz="2400" i="1">
                  <a:solidFill>
                    <a:srgbClr val="000000"/>
                  </a:solidFill>
                  <a:sym typeface="Symbol" panose="05050102010706020507" pitchFamily="18" charset="2"/>
                </a:rPr>
                <a:t></a:t>
              </a:r>
              <a:r>
                <a:rPr lang="en-US" altLang="zh-CN" sz="2400" baseline="-30000">
                  <a:solidFill>
                    <a:srgbClr val="000000"/>
                  </a:solidFill>
                </a:rPr>
                <a:t>0</a:t>
              </a:r>
              <a:r>
                <a:rPr lang="en-US" altLang="zh-CN" sz="2400">
                  <a:solidFill>
                    <a:srgbClr val="000000"/>
                  </a:solidFill>
                </a:rPr>
                <a:t>, </a:t>
              </a:r>
              <a:r>
                <a:rPr lang="en-US" altLang="zh-CN" sz="2400" i="1">
                  <a:solidFill>
                    <a:srgbClr val="000000"/>
                  </a:solidFill>
                  <a:sym typeface="Symbol" panose="05050102010706020507" pitchFamily="18" charset="2"/>
                </a:rPr>
                <a:t></a:t>
              </a:r>
              <a:r>
                <a:rPr lang="en-US" altLang="zh-CN" sz="2400" baseline="-30000">
                  <a:solidFill>
                    <a:srgbClr val="000000"/>
                  </a:solidFill>
                </a:rPr>
                <a:t>1</a:t>
              </a:r>
              <a:r>
                <a:rPr lang="en-US" altLang="zh-CN" sz="2400">
                  <a:solidFill>
                    <a:srgbClr val="000000"/>
                  </a:solidFill>
                </a:rPr>
                <a:t>, …, </a:t>
              </a:r>
              <a:r>
                <a:rPr lang="en-US" altLang="zh-CN" sz="2400" i="1">
                  <a:solidFill>
                    <a:srgbClr val="000000"/>
                  </a:solidFill>
                  <a:sym typeface="Symbol" panose="05050102010706020507" pitchFamily="18" charset="2"/>
                </a:rPr>
                <a:t></a:t>
              </a:r>
              <a:r>
                <a:rPr lang="en-US" altLang="zh-CN" sz="2400" i="1" baseline="-30000">
                  <a:solidFill>
                    <a:srgbClr val="000000"/>
                  </a:solidFill>
                </a:rPr>
                <a:t>n</a:t>
              </a:r>
              <a:r>
                <a:rPr lang="zh-CN" altLang="en-US" sz="2400"/>
                <a:t>线性无关，故 </a:t>
              </a:r>
              <a:r>
                <a:rPr lang="en-US" altLang="zh-CN" sz="2400" i="1">
                  <a:solidFill>
                    <a:srgbClr val="000000"/>
                  </a:solidFill>
                </a:rPr>
                <a:t>G</a:t>
              </a:r>
              <a:r>
                <a:rPr lang="en-US" altLang="zh-CN" sz="2400" i="1" baseline="-30000">
                  <a:solidFill>
                    <a:srgbClr val="000000"/>
                  </a:solidFill>
                </a:rPr>
                <a:t>n</a:t>
              </a:r>
              <a:r>
                <a:rPr lang="en-US" altLang="zh-CN" sz="2400">
                  <a:solidFill>
                    <a:srgbClr val="000000"/>
                  </a:solidFill>
                </a:rPr>
                <a:t> </a:t>
              </a:r>
              <a:r>
                <a:rPr lang="en-US" altLang="zh-CN" sz="2400">
                  <a:solidFill>
                    <a:srgbClr val="000000"/>
                  </a:solidFill>
                  <a:sym typeface="Symbol" panose="05050102010706020507" pitchFamily="18" charset="2"/>
                </a:rPr>
                <a:t></a:t>
              </a:r>
              <a:r>
                <a:rPr lang="en-US" altLang="zh-CN" sz="2400">
                  <a:solidFill>
                    <a:srgbClr val="000000"/>
                  </a:solidFill>
                </a:rPr>
                <a:t> 0</a:t>
              </a:r>
              <a:r>
                <a:rPr lang="zh-CN" altLang="en-US" sz="2400"/>
                <a:t>，于是上述方程组</a:t>
              </a:r>
            </a:p>
            <a:p>
              <a:pPr>
                <a:spcBef>
                  <a:spcPct val="0"/>
                </a:spcBef>
                <a:buFontTx/>
                <a:buNone/>
              </a:pPr>
              <a:endParaRPr lang="zh-CN" altLang="en-US" sz="2400"/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存在唯一解                                            。</a:t>
              </a:r>
            </a:p>
          </p:txBody>
        </p:sp>
        <p:graphicFrame>
          <p:nvGraphicFramePr>
            <p:cNvPr id="27655" name="Object 3"/>
            <p:cNvGraphicFramePr>
              <a:graphicFrameLocks noChangeAspect="1"/>
            </p:cNvGraphicFramePr>
            <p:nvPr/>
          </p:nvGraphicFramePr>
          <p:xfrm>
            <a:off x="1584" y="912"/>
            <a:ext cx="2325" cy="3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934" r:id="rId3" imgW="1190594" imgH="133514" progId="Equation.3">
                    <p:embed/>
                  </p:oleObj>
                </mc:Choice>
                <mc:Fallback>
                  <p:oleObj r:id="rId3" imgW="1190594" imgH="133514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4" y="912"/>
                          <a:ext cx="2325" cy="3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组合 6"/>
          <p:cNvGrpSpPr>
            <a:grpSpLocks/>
          </p:cNvGrpSpPr>
          <p:nvPr/>
        </p:nvGrpSpPr>
        <p:grpSpPr bwMode="auto">
          <a:xfrm>
            <a:off x="2279651" y="2852739"/>
            <a:ext cx="8156400" cy="2219325"/>
            <a:chOff x="755650" y="2852738"/>
            <a:chExt cx="8156400" cy="2219325"/>
          </a:xfrm>
        </p:grpSpPr>
        <p:sp>
          <p:nvSpPr>
            <p:cNvPr id="27652" name="Text Box 5"/>
            <p:cNvSpPr txBox="1">
              <a:spLocks noChangeArrowheads="1"/>
            </p:cNvSpPr>
            <p:nvPr/>
          </p:nvSpPr>
          <p:spPr bwMode="auto">
            <a:xfrm>
              <a:off x="755650" y="2852738"/>
              <a:ext cx="8156400" cy="1130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 dirty="0"/>
                <a:t>从而肯定了函数 </a:t>
              </a:r>
              <a:r>
                <a:rPr lang="en-US" altLang="zh-CN" sz="2400" i="1" dirty="0">
                  <a:solidFill>
                    <a:srgbClr val="000000"/>
                  </a:solidFill>
                </a:rPr>
                <a:t>f</a:t>
              </a:r>
              <a:r>
                <a:rPr lang="en-US" altLang="zh-CN" sz="2400" dirty="0">
                  <a:solidFill>
                    <a:srgbClr val="000000"/>
                  </a:solidFill>
                </a:rPr>
                <a:t> (</a:t>
              </a:r>
              <a:r>
                <a:rPr lang="en-US" altLang="zh-CN" sz="2400" i="1" dirty="0">
                  <a:solidFill>
                    <a:srgbClr val="000000"/>
                  </a:solidFill>
                </a:rPr>
                <a:t>x</a:t>
              </a:r>
              <a:r>
                <a:rPr lang="en-US" altLang="zh-CN" sz="2400" dirty="0">
                  <a:solidFill>
                    <a:srgbClr val="000000"/>
                  </a:solidFill>
                </a:rPr>
                <a:t>) </a:t>
              </a:r>
              <a:r>
                <a:rPr lang="zh-CN" altLang="en-US" sz="2400" dirty="0"/>
                <a:t>在</a:t>
              </a:r>
              <a:r>
                <a:rPr lang="zh-CN" altLang="en-US" sz="2400" dirty="0">
                  <a:solidFill>
                    <a:srgbClr val="000000"/>
                  </a:solidFill>
                  <a:sym typeface="Symbol" panose="05050102010706020507" pitchFamily="18" charset="2"/>
                </a:rPr>
                <a:t></a:t>
              </a:r>
              <a:r>
                <a:rPr lang="zh-CN" altLang="en-US" sz="2400" dirty="0"/>
                <a:t>中，如果存在最佳平方逼近函数，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 dirty="0"/>
                <a:t>则必是</a:t>
              </a:r>
              <a:r>
                <a:rPr lang="en-US" altLang="zh-CN" sz="2400" dirty="0"/>
                <a:t>n</a:t>
              </a:r>
              <a:r>
                <a:rPr lang="zh-CN" altLang="en-US" sz="2400" dirty="0"/>
                <a:t>次最佳平方逼近多项式：</a:t>
              </a:r>
            </a:p>
          </p:txBody>
        </p:sp>
        <p:graphicFrame>
          <p:nvGraphicFramePr>
            <p:cNvPr id="27653" name="Object 2"/>
            <p:cNvGraphicFramePr>
              <a:graphicFrameLocks noChangeAspect="1"/>
            </p:cNvGraphicFramePr>
            <p:nvPr/>
          </p:nvGraphicFramePr>
          <p:xfrm>
            <a:off x="2700338" y="4148138"/>
            <a:ext cx="2514600" cy="923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935" r:id="rId5" imgW="1000217" imgH="314325" progId="Equation.3">
                    <p:embed/>
                  </p:oleObj>
                </mc:Choice>
                <mc:Fallback>
                  <p:oleObj r:id="rId5" imgW="1000217" imgH="314325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00338" y="4148138"/>
                          <a:ext cx="2514600" cy="9239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组合 8"/>
          <p:cNvGrpSpPr>
            <a:grpSpLocks/>
          </p:cNvGrpSpPr>
          <p:nvPr/>
        </p:nvGrpSpPr>
        <p:grpSpPr bwMode="auto">
          <a:xfrm>
            <a:off x="2363788" y="506414"/>
            <a:ext cx="7345362" cy="2693987"/>
            <a:chOff x="839788" y="506413"/>
            <a:chExt cx="7345362" cy="2693987"/>
          </a:xfrm>
        </p:grpSpPr>
        <p:sp>
          <p:nvSpPr>
            <p:cNvPr id="5127" name="Rectangle 2"/>
            <p:cNvSpPr>
              <a:spLocks noChangeArrowheads="1"/>
            </p:cNvSpPr>
            <p:nvPr/>
          </p:nvSpPr>
          <p:spPr bwMode="auto">
            <a:xfrm>
              <a:off x="839788" y="506413"/>
              <a:ext cx="7345362" cy="163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ts val="4000"/>
                </a:lnSpc>
                <a:spcBef>
                  <a:spcPct val="0"/>
                </a:spcBef>
                <a:buNone/>
              </a:pPr>
              <a:r>
                <a:rPr lang="zh-CN" altLang="en-US" sz="2400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切比雪夫提出</a:t>
              </a:r>
              <a:r>
                <a:rPr lang="zh-CN" altLang="en-US" sz="2400" dirty="0">
                  <a:cs typeface="Times New Roman" panose="02020603050405020304" pitchFamily="18" charset="0"/>
                </a:rPr>
                <a:t>：在次数不超过</a:t>
              </a:r>
              <a:r>
                <a:rPr lang="en-US" altLang="zh-CN" sz="2400" i="1" dirty="0"/>
                <a:t>n</a:t>
              </a:r>
              <a:r>
                <a:rPr lang="zh-CN" altLang="en-US" sz="2400" dirty="0">
                  <a:cs typeface="Times New Roman" panose="02020603050405020304" pitchFamily="18" charset="0"/>
                </a:rPr>
                <a:t>的多项式的集合</a:t>
              </a:r>
              <a:r>
                <a:rPr lang="en-US" altLang="zh-CN" sz="2400" i="1" dirty="0" err="1"/>
                <a:t>p</a:t>
              </a:r>
              <a:r>
                <a:rPr lang="en-US" altLang="zh-CN" sz="2400" i="1" baseline="-30000" dirty="0" err="1"/>
                <a:t>n</a:t>
              </a:r>
              <a:r>
                <a:rPr lang="zh-CN" altLang="en-US" sz="2400" dirty="0">
                  <a:cs typeface="Times New Roman" panose="02020603050405020304" pitchFamily="18" charset="0"/>
                </a:rPr>
                <a:t>中去寻找一个多项式          ，使它在</a:t>
              </a:r>
              <a:r>
                <a:rPr lang="en-US" altLang="zh-CN" sz="2400" dirty="0"/>
                <a:t>[</a:t>
              </a:r>
              <a:r>
                <a:rPr lang="en-US" altLang="zh-CN" sz="2400" i="1" dirty="0"/>
                <a:t>a</a:t>
              </a:r>
              <a:r>
                <a:rPr lang="en-US" altLang="zh-CN" sz="2400" dirty="0"/>
                <a:t>, </a:t>
              </a:r>
              <a:r>
                <a:rPr lang="en-US" altLang="zh-CN" sz="2400" i="1" dirty="0"/>
                <a:t>b</a:t>
              </a:r>
              <a:r>
                <a:rPr lang="en-US" altLang="zh-CN" sz="2400" dirty="0"/>
                <a:t>]</a:t>
              </a:r>
              <a:r>
                <a:rPr lang="zh-CN" altLang="en-US" sz="2400" dirty="0">
                  <a:cs typeface="Times New Roman" panose="02020603050405020304" pitchFamily="18" charset="0"/>
                </a:rPr>
                <a:t>上“最佳逼近”   </a:t>
              </a:r>
              <a:r>
                <a:rPr lang="en-US" altLang="zh-CN" sz="2400" i="1" dirty="0"/>
                <a:t>f</a:t>
              </a:r>
              <a:r>
                <a:rPr lang="en-US" altLang="zh-CN" sz="2400" dirty="0"/>
                <a:t> (</a:t>
              </a:r>
              <a:r>
                <a:rPr lang="en-US" altLang="zh-CN" sz="2400" i="1" dirty="0"/>
                <a:t>x</a:t>
              </a:r>
              <a:r>
                <a:rPr lang="en-US" altLang="zh-CN" sz="2400" dirty="0"/>
                <a:t>)</a:t>
              </a:r>
              <a:r>
                <a:rPr lang="zh-CN" altLang="en-US" sz="2400" dirty="0">
                  <a:cs typeface="Times New Roman" panose="02020603050405020304" pitchFamily="18" charset="0"/>
                </a:rPr>
                <a:t>。即</a:t>
              </a:r>
            </a:p>
          </p:txBody>
        </p:sp>
        <p:graphicFrame>
          <p:nvGraphicFramePr>
            <p:cNvPr id="5128" name="对象 2"/>
            <p:cNvGraphicFramePr>
              <a:graphicFrameLocks noChangeAspect="1"/>
            </p:cNvGraphicFramePr>
            <p:nvPr/>
          </p:nvGraphicFramePr>
          <p:xfrm>
            <a:off x="3059832" y="1137692"/>
            <a:ext cx="720725" cy="419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50" name="Equation" r:id="rId3" imgW="7019925" imgH="4171950" progId="Equation.DSMT4">
                    <p:embed/>
                  </p:oleObj>
                </mc:Choice>
                <mc:Fallback>
                  <p:oleObj name="Equation" r:id="rId3" imgW="7019925" imgH="4171950" progId="Equation.DSMT4">
                    <p:embed/>
                    <p:pic>
                      <p:nvPicPr>
                        <p:cNvPr id="0" name="对象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59832" y="1137692"/>
                          <a:ext cx="720725" cy="4191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9" name="对象 6"/>
            <p:cNvGraphicFramePr>
              <a:graphicFrameLocks noChangeAspect="1"/>
            </p:cNvGraphicFramePr>
            <p:nvPr/>
          </p:nvGraphicFramePr>
          <p:xfrm>
            <a:off x="1692275" y="2465388"/>
            <a:ext cx="5908675" cy="735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51" name="Equation" r:id="rId5" imgW="48929925" imgH="6143625" progId="Equation.DSMT4">
                    <p:embed/>
                  </p:oleObj>
                </mc:Choice>
                <mc:Fallback>
                  <p:oleObj name="Equation" r:id="rId5" imgW="48929925" imgH="6143625" progId="Equation.DSMT4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92275" y="2465388"/>
                          <a:ext cx="5908675" cy="7350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2292350" y="3430589"/>
            <a:ext cx="7488238" cy="111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000"/>
              </a:lnSpc>
              <a:spcBef>
                <a:spcPct val="0"/>
              </a:spcBef>
              <a:buNone/>
            </a:pPr>
            <a:r>
              <a:rPr lang="zh-CN" altLang="zh-CN" sz="2400">
                <a:cs typeface="Times New Roman" panose="02020603050405020304" pitchFamily="18" charset="0"/>
              </a:rPr>
              <a:t>这就是通常所谓的</a:t>
            </a:r>
            <a:r>
              <a:rPr lang="zh-CN" altLang="zh-CN" sz="2400" b="1">
                <a:cs typeface="Times New Roman" panose="02020603050405020304" pitchFamily="18" charset="0"/>
              </a:rPr>
              <a:t>最佳一致逼近</a:t>
            </a:r>
            <a:r>
              <a:rPr lang="zh-CN" altLang="zh-CN" sz="2400">
                <a:cs typeface="Times New Roman" panose="02020603050405020304" pitchFamily="18" charset="0"/>
              </a:rPr>
              <a:t>问题，也称为</a:t>
            </a:r>
            <a:r>
              <a:rPr lang="zh-CN" altLang="zh-CN" sz="2400" b="1">
                <a:cs typeface="Times New Roman" panose="02020603050405020304" pitchFamily="18" charset="0"/>
              </a:rPr>
              <a:t>切比雪夫逼近问题</a:t>
            </a:r>
            <a:r>
              <a:rPr lang="zh-CN" altLang="zh-CN" sz="2400">
                <a:cs typeface="Times New Roman" panose="02020603050405020304" pitchFamily="18" charset="0"/>
              </a:rPr>
              <a:t>。</a:t>
            </a:r>
            <a:endParaRPr lang="zh-CN" altLang="en-US" sz="2400"/>
          </a:p>
        </p:txBody>
      </p:sp>
      <p:grpSp>
        <p:nvGrpSpPr>
          <p:cNvPr id="3" name="组合 8"/>
          <p:cNvGrpSpPr>
            <a:grpSpLocks/>
          </p:cNvGrpSpPr>
          <p:nvPr/>
        </p:nvGrpSpPr>
        <p:grpSpPr bwMode="auto">
          <a:xfrm>
            <a:off x="2276476" y="4724400"/>
            <a:ext cx="7775575" cy="1119188"/>
            <a:chOff x="752475" y="4724400"/>
            <a:chExt cx="7775575" cy="1119188"/>
          </a:xfrm>
        </p:grpSpPr>
        <p:sp>
          <p:nvSpPr>
            <p:cNvPr id="5125" name="Rectangle 10"/>
            <p:cNvSpPr>
              <a:spLocks noChangeArrowheads="1"/>
            </p:cNvSpPr>
            <p:nvPr/>
          </p:nvSpPr>
          <p:spPr bwMode="auto">
            <a:xfrm>
              <a:off x="752475" y="4724400"/>
              <a:ext cx="7775575" cy="1119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ts val="4000"/>
                </a:lnSpc>
                <a:spcBef>
                  <a:spcPct val="0"/>
                </a:spcBef>
                <a:buNone/>
              </a:pPr>
              <a:r>
                <a:rPr lang="zh-CN" altLang="en-US" sz="2400">
                  <a:cs typeface="Times New Roman" panose="02020603050405020304" pitchFamily="18" charset="0"/>
                </a:rPr>
                <a:t>若这样的         存在，称是函数</a:t>
              </a:r>
              <a:r>
                <a:rPr lang="en-US" altLang="zh-CN" sz="2400" i="1"/>
                <a:t>f</a:t>
              </a:r>
              <a:r>
                <a:rPr lang="en-US" altLang="zh-CN" sz="2400"/>
                <a:t> (</a:t>
              </a:r>
              <a:r>
                <a:rPr lang="en-US" altLang="zh-CN" sz="2400" i="1"/>
                <a:t>x</a:t>
              </a:r>
              <a:r>
                <a:rPr lang="en-US" altLang="zh-CN" sz="2400"/>
                <a:t>)</a:t>
              </a:r>
              <a:r>
                <a:rPr lang="zh-CN" altLang="en-US" sz="2400">
                  <a:cs typeface="Times New Roman" panose="02020603050405020304" pitchFamily="18" charset="0"/>
                </a:rPr>
                <a:t>在区</a:t>
              </a:r>
              <a:r>
                <a:rPr lang="en-US" altLang="zh-CN" sz="2400"/>
                <a:t>[</a:t>
              </a:r>
              <a:r>
                <a:rPr lang="en-US" altLang="zh-CN" sz="2400" i="1"/>
                <a:t>a</a:t>
              </a:r>
              <a:r>
                <a:rPr lang="en-US" altLang="zh-CN" sz="2400"/>
                <a:t>,</a:t>
              </a:r>
              <a:r>
                <a:rPr lang="en-US" altLang="zh-CN" sz="2400" i="1"/>
                <a:t> b</a:t>
              </a:r>
              <a:r>
                <a:rPr lang="en-US" altLang="zh-CN" sz="2400"/>
                <a:t>]</a:t>
              </a:r>
              <a:r>
                <a:rPr lang="zh-CN" altLang="en-US" sz="2400">
                  <a:cs typeface="Times New Roman" panose="02020603050405020304" pitchFamily="18" charset="0"/>
                </a:rPr>
                <a:t>上的</a:t>
              </a:r>
              <a:r>
                <a:rPr lang="en-US" altLang="zh-CN" sz="2400" b="1" i="1"/>
                <a:t>n</a:t>
              </a:r>
              <a:r>
                <a:rPr lang="zh-CN" altLang="en-US" sz="2400" b="1">
                  <a:cs typeface="Times New Roman" panose="02020603050405020304" pitchFamily="18" charset="0"/>
                </a:rPr>
                <a:t>次最佳一致逼近多项式</a:t>
              </a:r>
              <a:r>
                <a:rPr lang="zh-CN" altLang="en-US" sz="2400">
                  <a:cs typeface="Times New Roman" panose="02020603050405020304" pitchFamily="18" charset="0"/>
                </a:rPr>
                <a:t>，简称为</a:t>
              </a:r>
              <a:r>
                <a:rPr lang="zh-CN" altLang="en-US" sz="2400" b="1">
                  <a:cs typeface="Times New Roman" panose="02020603050405020304" pitchFamily="18" charset="0"/>
                </a:rPr>
                <a:t>最佳逼近多项式</a:t>
              </a:r>
              <a:r>
                <a:rPr lang="zh-CN" altLang="en-US" sz="2400">
                  <a:cs typeface="Times New Roman" panose="02020603050405020304" pitchFamily="18" charset="0"/>
                </a:rPr>
                <a:t>。</a:t>
              </a:r>
              <a:r>
                <a:rPr lang="zh-CN" altLang="en-US" sz="2400"/>
                <a:t> </a:t>
              </a:r>
            </a:p>
          </p:txBody>
        </p:sp>
        <p:graphicFrame>
          <p:nvGraphicFramePr>
            <p:cNvPr id="5126" name="对象 13"/>
            <p:cNvGraphicFramePr>
              <a:graphicFrameLocks noChangeAspect="1"/>
            </p:cNvGraphicFramePr>
            <p:nvPr/>
          </p:nvGraphicFramePr>
          <p:xfrm>
            <a:off x="2071670" y="4829175"/>
            <a:ext cx="720725" cy="417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52" name="Equation" r:id="rId7" imgW="7019925" imgH="4171950" progId="Equation.DSMT4">
                    <p:embed/>
                  </p:oleObj>
                </mc:Choice>
                <mc:Fallback>
                  <p:oleObj name="Equation" r:id="rId7" imgW="7019925" imgH="4171950" progId="Equation.DSMT4">
                    <p:embed/>
                    <p:pic>
                      <p:nvPicPr>
                        <p:cNvPr id="0" name="对象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71670" y="4829175"/>
                          <a:ext cx="720725" cy="4175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9552384" y="2648229"/>
                <a:ext cx="7299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2384" y="2648229"/>
                <a:ext cx="729943" cy="369332"/>
              </a:xfrm>
              <a:prstGeom prst="rect">
                <a:avLst/>
              </a:prstGeom>
              <a:blipFill>
                <a:blip r:embed="rId8"/>
                <a:stretch>
                  <a:fillRect l="-3333"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10276091" y="2708920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单调下降趋近于</a:t>
            </a:r>
            <a:r>
              <a:rPr lang="en-US" altLang="zh-CN" sz="1800" dirty="0"/>
              <a:t>0</a:t>
            </a:r>
            <a:endParaRPr lang="zh-CN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6BD17CE-68B2-4E75-8519-E949B8D062EC}"/>
              </a:ext>
            </a:extLst>
          </p:cNvPr>
          <p:cNvSpPr/>
          <p:nvPr/>
        </p:nvSpPr>
        <p:spPr>
          <a:xfrm>
            <a:off x="1487488" y="476672"/>
            <a:ext cx="92890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定理：</a:t>
            </a:r>
            <a:r>
              <a:rPr lang="en-US" altLang="zh-CN" dirty="0"/>
              <a:t>S</a:t>
            </a:r>
            <a:r>
              <a:rPr lang="en-US" altLang="zh-CN" baseline="30000" dirty="0"/>
              <a:t>∗</a:t>
            </a:r>
            <a:r>
              <a:rPr lang="en-US" altLang="zh-CN" dirty="0"/>
              <a:t>(x)</a:t>
            </a:r>
            <a:r>
              <a:rPr lang="zh-CN" altLang="en-US" dirty="0"/>
              <a:t>是 </a:t>
            </a:r>
            <a:r>
              <a:rPr lang="en-US" altLang="zh-CN" dirty="0"/>
              <a:t>f(x)</a:t>
            </a:r>
            <a:r>
              <a:rPr lang="zh-CN" altLang="en-US" dirty="0"/>
              <a:t>在</a:t>
            </a:r>
            <a:r>
              <a:rPr lang="en-US" altLang="zh-CN" dirty="0"/>
              <a:t>Φ</a:t>
            </a:r>
            <a:r>
              <a:rPr lang="zh-CN" altLang="en-US" dirty="0"/>
              <a:t>中的唯一最佳平方逼近函数，且逼近误差为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3081D7-668C-41C4-A023-5E6F9BBCD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8" y="1124744"/>
            <a:ext cx="5174428" cy="20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629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5"/>
          <p:cNvGrpSpPr>
            <a:grpSpLocks/>
          </p:cNvGrpSpPr>
          <p:nvPr/>
        </p:nvGrpSpPr>
        <p:grpSpPr bwMode="auto">
          <a:xfrm>
            <a:off x="1559496" y="476250"/>
            <a:ext cx="10297144" cy="940956"/>
            <a:chOff x="358775" y="476249"/>
            <a:chExt cx="8389938" cy="940956"/>
          </a:xfrm>
        </p:grpSpPr>
        <p:sp>
          <p:nvSpPr>
            <p:cNvPr id="28690" name="Rectangle 6"/>
            <p:cNvSpPr>
              <a:spLocks noChangeArrowheads="1"/>
            </p:cNvSpPr>
            <p:nvPr/>
          </p:nvSpPr>
          <p:spPr bwMode="auto">
            <a:xfrm>
              <a:off x="358775" y="549275"/>
              <a:ext cx="8389938" cy="867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90000"/>
                </a:lnSpc>
                <a:buFontTx/>
                <a:buNone/>
              </a:pPr>
              <a:r>
                <a:rPr lang="en-US" altLang="zh-CN" sz="2800" dirty="0">
                  <a:solidFill>
                    <a:srgbClr val="660066"/>
                  </a:solidFill>
                </a:rPr>
                <a:t>【</a:t>
              </a:r>
              <a:r>
                <a:rPr lang="zh-CN" altLang="en-US" sz="2800" dirty="0">
                  <a:solidFill>
                    <a:srgbClr val="660066"/>
                  </a:solidFill>
                </a:rPr>
                <a:t>例</a:t>
              </a:r>
              <a:r>
                <a:rPr lang="en-US" altLang="zh-CN" sz="2800" dirty="0">
                  <a:solidFill>
                    <a:srgbClr val="660066"/>
                  </a:solidFill>
                </a:rPr>
                <a:t>9】</a:t>
              </a:r>
              <a:r>
                <a:rPr lang="zh-CN" altLang="en-US" sz="2800" dirty="0"/>
                <a:t>求                   在             中的一次最佳平方逼近多项式。</a:t>
              </a:r>
            </a:p>
          </p:txBody>
        </p:sp>
        <p:graphicFrame>
          <p:nvGraphicFramePr>
            <p:cNvPr id="28691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31666031"/>
                </p:ext>
              </p:extLst>
            </p:nvPr>
          </p:nvGraphicFramePr>
          <p:xfrm>
            <a:off x="1828983" y="476249"/>
            <a:ext cx="1287324" cy="565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73" name="Equation" r:id="rId3" imgW="12068175" imgH="4610100" progId="Equation.DSMT4">
                    <p:embed/>
                  </p:oleObj>
                </mc:Choice>
                <mc:Fallback>
                  <p:oleObj name="Equation" r:id="rId3" imgW="12068175" imgH="4610100" progId="Equation.DSMT4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8983" y="476249"/>
                          <a:ext cx="1287324" cy="565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692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11870450"/>
                </p:ext>
              </p:extLst>
            </p:nvPr>
          </p:nvGraphicFramePr>
          <p:xfrm>
            <a:off x="3350991" y="532009"/>
            <a:ext cx="1044575" cy="522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74" name="Equation" r:id="rId5" imgW="8772525" imgH="4391025" progId="Equation.DSMT4">
                    <p:embed/>
                  </p:oleObj>
                </mc:Choice>
                <mc:Fallback>
                  <p:oleObj name="Equation" r:id="rId5" imgW="8772525" imgH="4391025" progId="Equation.DSMT4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50991" y="532009"/>
                          <a:ext cx="1044575" cy="522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prstDash val="lgDash"/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组合 16"/>
          <p:cNvGrpSpPr>
            <a:grpSpLocks/>
          </p:cNvGrpSpPr>
          <p:nvPr/>
        </p:nvGrpSpPr>
        <p:grpSpPr bwMode="auto">
          <a:xfrm>
            <a:off x="2233613" y="1341439"/>
            <a:ext cx="5937250" cy="523875"/>
            <a:chOff x="709613" y="1341438"/>
            <a:chExt cx="5937250" cy="523875"/>
          </a:xfrm>
        </p:grpSpPr>
        <p:sp>
          <p:nvSpPr>
            <p:cNvPr id="28687" name="Rectangle 11"/>
            <p:cNvSpPr>
              <a:spLocks noChangeArrowheads="1"/>
            </p:cNvSpPr>
            <p:nvPr/>
          </p:nvSpPr>
          <p:spPr bwMode="auto">
            <a:xfrm>
              <a:off x="1403350" y="1341438"/>
              <a:ext cx="52435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prstDash val="lgDash"/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 dirty="0"/>
                <a:t>这是              上的最佳平方逼近问题</a:t>
              </a:r>
              <a:r>
                <a:rPr lang="en-US" altLang="zh-CN" sz="2400" dirty="0"/>
                <a:t>.</a:t>
              </a:r>
            </a:p>
          </p:txBody>
        </p:sp>
        <p:sp>
          <p:nvSpPr>
            <p:cNvPr id="28688" name="Rectangle 12"/>
            <p:cNvSpPr>
              <a:spLocks noChangeArrowheads="1"/>
            </p:cNvSpPr>
            <p:nvPr/>
          </p:nvSpPr>
          <p:spPr bwMode="auto">
            <a:xfrm>
              <a:off x="709613" y="1341438"/>
              <a:ext cx="79692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prstDash val="lg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>
                  <a:solidFill>
                    <a:srgbClr val="FF00FF"/>
                  </a:solidFill>
                </a:rPr>
                <a:t>解：</a:t>
              </a:r>
            </a:p>
          </p:txBody>
        </p:sp>
        <p:graphicFrame>
          <p:nvGraphicFramePr>
            <p:cNvPr id="28689" name="Object 4"/>
            <p:cNvGraphicFramePr>
              <a:graphicFrameLocks noChangeAspect="1"/>
            </p:cNvGraphicFramePr>
            <p:nvPr/>
          </p:nvGraphicFramePr>
          <p:xfrm>
            <a:off x="2233613" y="1341438"/>
            <a:ext cx="914400" cy="523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75" name="Equation" r:id="rId7" imgW="7677150" imgH="4391025" progId="Equation.DSMT4">
                    <p:embed/>
                  </p:oleObj>
                </mc:Choice>
                <mc:Fallback>
                  <p:oleObj name="Equation" r:id="rId7" imgW="7677150" imgH="4391025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33613" y="1341438"/>
                          <a:ext cx="914400" cy="5238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prstDash val="lgDash"/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组合 17"/>
          <p:cNvGrpSpPr>
            <a:grpSpLocks/>
          </p:cNvGrpSpPr>
          <p:nvPr/>
        </p:nvGrpSpPr>
        <p:grpSpPr bwMode="auto">
          <a:xfrm>
            <a:off x="3000375" y="1989139"/>
            <a:ext cx="5399088" cy="1381125"/>
            <a:chOff x="1476375" y="1989138"/>
            <a:chExt cx="5399088" cy="1381125"/>
          </a:xfrm>
        </p:grpSpPr>
        <p:sp>
          <p:nvSpPr>
            <p:cNvPr id="28683" name="Rectangle 14"/>
            <p:cNvSpPr>
              <a:spLocks noChangeArrowheads="1"/>
            </p:cNvSpPr>
            <p:nvPr/>
          </p:nvSpPr>
          <p:spPr bwMode="auto">
            <a:xfrm>
              <a:off x="1503363" y="2065338"/>
              <a:ext cx="490537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prstDash val="lg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取</a:t>
              </a:r>
            </a:p>
          </p:txBody>
        </p:sp>
        <p:graphicFrame>
          <p:nvGraphicFramePr>
            <p:cNvPr id="28684" name="Object 5"/>
            <p:cNvGraphicFramePr>
              <a:graphicFrameLocks noChangeAspect="1"/>
            </p:cNvGraphicFramePr>
            <p:nvPr/>
          </p:nvGraphicFramePr>
          <p:xfrm>
            <a:off x="2195513" y="1989138"/>
            <a:ext cx="4679950" cy="5667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76" name="Equation" r:id="rId9" imgW="36204525" imgH="4391025" progId="Equation.DSMT4">
                    <p:embed/>
                  </p:oleObj>
                </mc:Choice>
                <mc:Fallback>
                  <p:oleObj name="Equation" r:id="rId9" imgW="36204525" imgH="4391025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95513" y="1989138"/>
                          <a:ext cx="4679950" cy="5667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prstDash val="lgDash"/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685" name="Rectangle 16"/>
            <p:cNvSpPr>
              <a:spLocks noChangeArrowheads="1"/>
            </p:cNvSpPr>
            <p:nvPr/>
          </p:nvSpPr>
          <p:spPr bwMode="auto">
            <a:xfrm>
              <a:off x="1476375" y="2708275"/>
              <a:ext cx="490538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prstDash val="lg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记</a:t>
              </a:r>
            </a:p>
          </p:txBody>
        </p:sp>
        <p:graphicFrame>
          <p:nvGraphicFramePr>
            <p:cNvPr id="28686" name="Object 6"/>
            <p:cNvGraphicFramePr>
              <a:graphicFrameLocks noChangeAspect="1"/>
            </p:cNvGraphicFramePr>
            <p:nvPr/>
          </p:nvGraphicFramePr>
          <p:xfrm>
            <a:off x="2484438" y="2852738"/>
            <a:ext cx="1752600" cy="517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77" name="Equation" r:id="rId11" imgW="13382625" imgH="3952875" progId="Equation.DSMT4">
                    <p:embed/>
                  </p:oleObj>
                </mc:Choice>
                <mc:Fallback>
                  <p:oleObj name="Equation" r:id="rId11" imgW="13382625" imgH="3952875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84438" y="2852738"/>
                          <a:ext cx="1752600" cy="5175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prstDash val="lgDash"/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组合 19"/>
          <p:cNvGrpSpPr>
            <a:grpSpLocks/>
          </p:cNvGrpSpPr>
          <p:nvPr/>
        </p:nvGrpSpPr>
        <p:grpSpPr bwMode="auto">
          <a:xfrm>
            <a:off x="2279650" y="5373689"/>
            <a:ext cx="5989638" cy="992187"/>
            <a:chOff x="755650" y="5373688"/>
            <a:chExt cx="5989638" cy="992187"/>
          </a:xfrm>
        </p:grpSpPr>
        <p:sp>
          <p:nvSpPr>
            <p:cNvPr id="28679" name="Rectangle 20"/>
            <p:cNvSpPr>
              <a:spLocks noChangeArrowheads="1"/>
            </p:cNvSpPr>
            <p:nvPr/>
          </p:nvSpPr>
          <p:spPr bwMode="auto">
            <a:xfrm>
              <a:off x="755650" y="5373688"/>
              <a:ext cx="20224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prstDash val="lg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且同样可求得</a:t>
              </a:r>
            </a:p>
          </p:txBody>
        </p:sp>
        <p:graphicFrame>
          <p:nvGraphicFramePr>
            <p:cNvPr id="28680" name="Object 8"/>
            <p:cNvGraphicFramePr>
              <a:graphicFrameLocks noChangeAspect="1"/>
            </p:cNvGraphicFramePr>
            <p:nvPr/>
          </p:nvGraphicFramePr>
          <p:xfrm>
            <a:off x="2811463" y="5661025"/>
            <a:ext cx="3933825" cy="704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78" name="Equation" r:id="rId13" imgW="29403675" imgH="5267325" progId="Equation.DSMT4">
                    <p:embed/>
                  </p:oleObj>
                </mc:Choice>
                <mc:Fallback>
                  <p:oleObj name="Equation" r:id="rId13" imgW="29403675" imgH="5267325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1463" y="5661025"/>
                          <a:ext cx="3933825" cy="704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prstDash val="lgDash"/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组合 7"/>
          <p:cNvGrpSpPr/>
          <p:nvPr/>
        </p:nvGrpSpPr>
        <p:grpSpPr>
          <a:xfrm>
            <a:off x="2566988" y="3573463"/>
            <a:ext cx="8094390" cy="1691481"/>
            <a:chOff x="2566988" y="3573463"/>
            <a:chExt cx="8094390" cy="1691481"/>
          </a:xfrm>
        </p:grpSpPr>
        <p:grpSp>
          <p:nvGrpSpPr>
            <p:cNvPr id="5" name="组合 18"/>
            <p:cNvGrpSpPr>
              <a:grpSpLocks/>
            </p:cNvGrpSpPr>
            <p:nvPr/>
          </p:nvGrpSpPr>
          <p:grpSpPr bwMode="auto">
            <a:xfrm>
              <a:off x="2566988" y="3573463"/>
              <a:ext cx="8094390" cy="1691481"/>
              <a:chOff x="1042988" y="3573463"/>
              <a:chExt cx="8094390" cy="1691481"/>
            </a:xfrm>
          </p:grpSpPr>
          <p:sp>
            <p:nvSpPr>
              <p:cNvPr id="28681" name="Rectangle 18"/>
              <p:cNvSpPr>
                <a:spLocks noChangeArrowheads="1"/>
              </p:cNvSpPr>
              <p:nvPr/>
            </p:nvSpPr>
            <p:spPr bwMode="auto">
              <a:xfrm>
                <a:off x="1042988" y="3573463"/>
                <a:ext cx="796925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prstDash val="lgDash"/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zh-CN" altLang="en-US" sz="2400"/>
                  <a:t>因为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28682" name="Object 7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329008331"/>
                      </p:ext>
                    </p:extLst>
                  </p:nvPr>
                </p:nvGraphicFramePr>
                <p:xfrm>
                  <a:off x="1403350" y="3967956"/>
                  <a:ext cx="7734028" cy="129698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63579" name="Equation" r:id="rId15" imgW="51568350" imgH="10534650" progId="Equation.DSMT4">
                          <p:embed/>
                        </p:oleObj>
                      </mc:Choice>
                      <mc:Fallback>
                        <p:oleObj name="Equation" r:id="rId15" imgW="51568350" imgH="10534650" progId="Equation.DSMT4">
                          <p:embed/>
                          <p:pic>
                            <p:nvPicPr>
                              <p:cNvPr id="0" name="Object 7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6">
                                <a:extLst>
                                  <a:ext uri="{28A0092B-C50C-407E-A947-70E740481C1C}">
                                    <a14:useLocalDpi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1403350" y="3967956"/>
                                <a:ext cx="7734028" cy="129698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/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28682" name="Object 7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329008331"/>
                      </p:ext>
                    </p:extLst>
                  </p:nvPr>
                </p:nvGraphicFramePr>
                <p:xfrm>
                  <a:off x="1403350" y="3967956"/>
                  <a:ext cx="7734028" cy="129698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63565" name="Equation" r:id="rId17" imgW="51568350" imgH="10534650" progId="Equation.DSMT4">
                          <p:embed/>
                        </p:oleObj>
                      </mc:Choice>
                      <mc:Fallback>
                        <p:oleObj name="Equation" r:id="rId17" imgW="51568350" imgH="10534650" progId="Equation.DSMT4">
                          <p:embed/>
                          <p:pic>
                            <p:nvPicPr>
                              <p:cNvPr id="0" name="Object 7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8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1403350" y="3967956"/>
                                <a:ext cx="7734028" cy="129698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/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2965450" y="4040672"/>
                  <a:ext cx="3994646" cy="49750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nary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dx</m:t>
                      </m:r>
                    </m:oMath>
                  </a14:m>
                  <a:r>
                    <a:rPr lang="en-US" altLang="zh-CN" sz="2800" dirty="0"/>
                    <a:t>=1</a:t>
                  </a:r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5450" y="4040672"/>
                  <a:ext cx="3994646" cy="497508"/>
                </a:xfrm>
                <a:prstGeom prst="rect">
                  <a:avLst/>
                </a:prstGeom>
                <a:blipFill>
                  <a:blip r:embed="rId19"/>
                  <a:stretch>
                    <a:fillRect t="-20988" b="-3086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2"/>
          <p:cNvGrpSpPr>
            <a:grpSpLocks/>
          </p:cNvGrpSpPr>
          <p:nvPr/>
        </p:nvGrpSpPr>
        <p:grpSpPr bwMode="auto">
          <a:xfrm>
            <a:off x="2024064" y="428626"/>
            <a:ext cx="4469725" cy="2208213"/>
            <a:chOff x="854075" y="592138"/>
            <a:chExt cx="4469725" cy="2208286"/>
          </a:xfrm>
        </p:grpSpPr>
        <p:sp>
          <p:nvSpPr>
            <p:cNvPr id="29710" name="Rectangle 4"/>
            <p:cNvSpPr>
              <a:spLocks noChangeArrowheads="1"/>
            </p:cNvSpPr>
            <p:nvPr/>
          </p:nvSpPr>
          <p:spPr bwMode="auto">
            <a:xfrm>
              <a:off x="854075" y="592138"/>
              <a:ext cx="1723549" cy="461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prstDash val="lg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所以，关于</a:t>
              </a:r>
            </a:p>
          </p:txBody>
        </p:sp>
        <p:graphicFrame>
          <p:nvGraphicFramePr>
            <p:cNvPr id="29711" name="Object 2"/>
            <p:cNvGraphicFramePr>
              <a:graphicFrameLocks noChangeAspect="1"/>
            </p:cNvGraphicFramePr>
            <p:nvPr/>
          </p:nvGraphicFramePr>
          <p:xfrm>
            <a:off x="2454275" y="592138"/>
            <a:ext cx="857250" cy="571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566" name="Equation" r:id="rId3" imgW="5924550" imgH="3952875" progId="Equation.DSMT4">
                    <p:embed/>
                  </p:oleObj>
                </mc:Choice>
                <mc:Fallback>
                  <p:oleObj name="Equation" r:id="rId3" imgW="5924550" imgH="3952875" progId="Equation.DSMT4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54275" y="592138"/>
                          <a:ext cx="857250" cy="571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prstDash val="lgDash"/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712" name="Rectangle 6"/>
            <p:cNvSpPr>
              <a:spLocks noChangeArrowheads="1"/>
            </p:cNvSpPr>
            <p:nvPr/>
          </p:nvSpPr>
          <p:spPr bwMode="auto">
            <a:xfrm>
              <a:off x="3292475" y="592138"/>
              <a:ext cx="2031325" cy="461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prstDash val="lg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的法方程组为</a:t>
              </a:r>
            </a:p>
          </p:txBody>
        </p:sp>
        <p:graphicFrame>
          <p:nvGraphicFramePr>
            <p:cNvPr id="29713" name="Object 3"/>
            <p:cNvGraphicFramePr>
              <a:graphicFrameLocks noChangeAspect="1"/>
            </p:cNvGraphicFramePr>
            <p:nvPr/>
          </p:nvGraphicFramePr>
          <p:xfrm>
            <a:off x="1613644" y="1417712"/>
            <a:ext cx="3070048" cy="13827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567" name="Equation" r:id="rId5" imgW="17335500" imgH="14478000" progId="Equation.DSMT4">
                    <p:embed/>
                  </p:oleObj>
                </mc:Choice>
                <mc:Fallback>
                  <p:oleObj name="Equation" r:id="rId5" imgW="17335500" imgH="14478000" progId="Equation.DSMT4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13644" y="1417712"/>
                          <a:ext cx="3070048" cy="13827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组合 13"/>
          <p:cNvGrpSpPr>
            <a:grpSpLocks/>
          </p:cNvGrpSpPr>
          <p:nvPr/>
        </p:nvGrpSpPr>
        <p:grpSpPr bwMode="auto">
          <a:xfrm>
            <a:off x="2424114" y="3284538"/>
            <a:ext cx="3589337" cy="673100"/>
            <a:chOff x="900113" y="3284538"/>
            <a:chExt cx="3589337" cy="673100"/>
          </a:xfrm>
        </p:grpSpPr>
        <p:sp>
          <p:nvSpPr>
            <p:cNvPr id="29708" name="Rectangle 10"/>
            <p:cNvSpPr>
              <a:spLocks noChangeArrowheads="1"/>
            </p:cNvSpPr>
            <p:nvPr/>
          </p:nvSpPr>
          <p:spPr bwMode="auto">
            <a:xfrm>
              <a:off x="900113" y="3357563"/>
              <a:ext cx="79692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prstDash val="lg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解得</a:t>
              </a:r>
            </a:p>
          </p:txBody>
        </p:sp>
        <p:graphicFrame>
          <p:nvGraphicFramePr>
            <p:cNvPr id="29709" name="Object 4"/>
            <p:cNvGraphicFramePr>
              <a:graphicFrameLocks noChangeAspect="1"/>
            </p:cNvGraphicFramePr>
            <p:nvPr/>
          </p:nvGraphicFramePr>
          <p:xfrm>
            <a:off x="2051050" y="3284538"/>
            <a:ext cx="2438400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568" name="Equation" r:id="rId7" imgW="19088100" imgH="5267325" progId="Equation.DSMT4">
                    <p:embed/>
                  </p:oleObj>
                </mc:Choice>
                <mc:Fallback>
                  <p:oleObj name="Equation" r:id="rId7" imgW="19088100" imgH="5267325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51050" y="3284538"/>
                          <a:ext cx="2438400" cy="6731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prstDash val="lgDash"/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组合 14"/>
          <p:cNvGrpSpPr>
            <a:grpSpLocks/>
          </p:cNvGrpSpPr>
          <p:nvPr/>
        </p:nvGrpSpPr>
        <p:grpSpPr bwMode="auto">
          <a:xfrm>
            <a:off x="2438401" y="4365626"/>
            <a:ext cx="3508375" cy="714375"/>
            <a:chOff x="914400" y="4365625"/>
            <a:chExt cx="3508375" cy="714375"/>
          </a:xfrm>
        </p:grpSpPr>
        <p:sp>
          <p:nvSpPr>
            <p:cNvPr id="29706" name="Rectangle 12"/>
            <p:cNvSpPr>
              <a:spLocks noChangeArrowheads="1"/>
            </p:cNvSpPr>
            <p:nvPr/>
          </p:nvSpPr>
          <p:spPr bwMode="auto">
            <a:xfrm>
              <a:off x="914400" y="4365625"/>
              <a:ext cx="490538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prstDash val="lg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即</a:t>
              </a:r>
            </a:p>
          </p:txBody>
        </p:sp>
        <p:graphicFrame>
          <p:nvGraphicFramePr>
            <p:cNvPr id="29707" name="Object 5"/>
            <p:cNvGraphicFramePr>
              <a:graphicFrameLocks noChangeAspect="1"/>
            </p:cNvGraphicFramePr>
            <p:nvPr/>
          </p:nvGraphicFramePr>
          <p:xfrm>
            <a:off x="1908175" y="4437063"/>
            <a:ext cx="2514600" cy="642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569" name="Equation" r:id="rId9" imgW="20621625" imgH="5267325" progId="Equation.DSMT4">
                    <p:embed/>
                  </p:oleObj>
                </mc:Choice>
                <mc:Fallback>
                  <p:oleObj name="Equation" r:id="rId9" imgW="20621625" imgH="5267325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8175" y="4437063"/>
                          <a:ext cx="2514600" cy="6429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prstDash val="lgDash"/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组合 15"/>
          <p:cNvGrpSpPr>
            <a:grpSpLocks/>
          </p:cNvGrpSpPr>
          <p:nvPr/>
        </p:nvGrpSpPr>
        <p:grpSpPr bwMode="auto">
          <a:xfrm>
            <a:off x="2135560" y="5347463"/>
            <a:ext cx="6840537" cy="619125"/>
            <a:chOff x="827088" y="5373688"/>
            <a:chExt cx="6840537" cy="619125"/>
          </a:xfrm>
        </p:grpSpPr>
        <p:graphicFrame>
          <p:nvGraphicFramePr>
            <p:cNvPr id="29703" name="Object 6"/>
            <p:cNvGraphicFramePr>
              <a:graphicFrameLocks noChangeAspect="1"/>
            </p:cNvGraphicFramePr>
            <p:nvPr/>
          </p:nvGraphicFramePr>
          <p:xfrm>
            <a:off x="1331913" y="5445125"/>
            <a:ext cx="1062037" cy="5476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570" name="Equation" r:id="rId11" imgW="8772525" imgH="4391025" progId="Equation.DSMT4">
                    <p:embed/>
                  </p:oleObj>
                </mc:Choice>
                <mc:Fallback>
                  <p:oleObj name="Equation" r:id="rId11" imgW="8772525" imgH="4391025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31913" y="5445125"/>
                          <a:ext cx="1062037" cy="5476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prstDash val="lgDash"/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04" name="Object 7"/>
            <p:cNvGraphicFramePr>
              <a:graphicFrameLocks noChangeAspect="1"/>
            </p:cNvGraphicFramePr>
            <p:nvPr/>
          </p:nvGraphicFramePr>
          <p:xfrm>
            <a:off x="3132138" y="5373688"/>
            <a:ext cx="1524000" cy="5826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571" name="Equation" r:id="rId13" imgW="12068175" imgH="4610100" progId="Equation.DSMT4">
                    <p:embed/>
                  </p:oleObj>
                </mc:Choice>
                <mc:Fallback>
                  <p:oleObj name="Equation" r:id="rId13" imgW="12068175" imgH="4610100" progId="Equation.DSMT4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32138" y="5373688"/>
                          <a:ext cx="1524000" cy="5826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prstDash val="lgDash"/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705" name="Rectangle 18"/>
            <p:cNvSpPr>
              <a:spLocks noChangeArrowheads="1"/>
            </p:cNvSpPr>
            <p:nvPr/>
          </p:nvSpPr>
          <p:spPr bwMode="auto">
            <a:xfrm>
              <a:off x="827088" y="5448300"/>
              <a:ext cx="6840537" cy="465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prstDash val="lgDash"/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 dirty="0"/>
                <a:t>为                中对                       的</a:t>
              </a:r>
              <a:r>
                <a:rPr lang="zh-CN" altLang="en-US" sz="2400" dirty="0">
                  <a:solidFill>
                    <a:srgbClr val="FF00FF"/>
                  </a:solidFill>
                </a:rPr>
                <a:t>最佳平方逼近式</a:t>
              </a:r>
              <a:r>
                <a:rPr lang="zh-CN" altLang="en-US" sz="2400" dirty="0"/>
                <a:t>。</a:t>
              </a:r>
            </a:p>
          </p:txBody>
        </p:sp>
      </p:grpSp>
      <p:pic>
        <p:nvPicPr>
          <p:cNvPr id="29702" name="图片 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72" y="983191"/>
            <a:ext cx="5060506" cy="3885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67838E9-DC7D-410F-AD7F-A17BCC9FFD0C}"/>
              </a:ext>
            </a:extLst>
          </p:cNvPr>
          <p:cNvSpPr txBox="1"/>
          <p:nvPr/>
        </p:nvSpPr>
        <p:spPr>
          <a:xfrm>
            <a:off x="2024064" y="609329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误差：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BF90839-0BDC-4724-9051-FD739C4C414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54600" y="6113377"/>
            <a:ext cx="3696020" cy="5334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E0FF020-749F-44AF-A9D4-BBEA63147902}"/>
                  </a:ext>
                </a:extLst>
              </p:cNvPr>
              <p:cNvSpPr txBox="1"/>
              <p:nvPr/>
            </p:nvSpPr>
            <p:spPr>
              <a:xfrm>
                <a:off x="7221181" y="5979775"/>
                <a:ext cx="4756174" cy="8333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f>
                        <m:fPr>
                          <m:type m:val="noBar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−(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≈0.0022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E0FF020-749F-44AF-A9D4-BBEA63147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181" y="5979775"/>
                <a:ext cx="4756174" cy="83330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71464" y="548680"/>
            <a:ext cx="8515473" cy="19495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楷体_GB2312" pitchFamily="49" charset="-122"/>
              </a:rPr>
              <a:t>希尔伯特</a:t>
            </a:r>
            <a:r>
              <a:rPr lang="en-US" altLang="zh-CN" sz="2800" dirty="0">
                <a:latin typeface="楷体_GB2312" pitchFamily="49" charset="-122"/>
              </a:rPr>
              <a:t>(</a:t>
            </a:r>
            <a:r>
              <a:rPr lang="en-US" altLang="zh-CN" sz="2800" dirty="0"/>
              <a:t>Hilbert</a:t>
            </a:r>
            <a:r>
              <a:rPr lang="en-US" altLang="zh-CN" sz="2800" dirty="0">
                <a:latin typeface="楷体_GB2312" pitchFamily="49" charset="-122"/>
              </a:rPr>
              <a:t>)</a:t>
            </a:r>
            <a:r>
              <a:rPr lang="zh-CN" altLang="en-US" sz="2800" dirty="0">
                <a:latin typeface="楷体_GB2312" pitchFamily="49" charset="-122"/>
              </a:rPr>
              <a:t>矩阵是著名的病态矩阵，意味着：</a:t>
            </a:r>
            <a:endParaRPr lang="en-US" altLang="zh-CN" sz="2800" dirty="0">
              <a:latin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楷体_GB2312" pitchFamily="49" charset="-122"/>
              </a:rPr>
              <a:t>1</a:t>
            </a:r>
            <a:r>
              <a:rPr lang="zh-CN" altLang="en-US" sz="2800" dirty="0">
                <a:latin typeface="楷体_GB2312" pitchFamily="49" charset="-122"/>
              </a:rPr>
              <a:t>）当</a:t>
            </a:r>
            <a:r>
              <a:rPr lang="en-US" altLang="zh-CN" sz="2800" dirty="0">
                <a:latin typeface="楷体_GB2312" pitchFamily="49" charset="-122"/>
              </a:rPr>
              <a:t>n&gt;3</a:t>
            </a:r>
            <a:r>
              <a:rPr lang="zh-CN" altLang="en-US" sz="2800" dirty="0">
                <a:latin typeface="楷体_GB2312" pitchFamily="49" charset="-122"/>
              </a:rPr>
              <a:t>时，不再可靠</a:t>
            </a:r>
            <a:endParaRPr lang="en-US" altLang="zh-CN" sz="2800" dirty="0">
              <a:latin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/>
              <a:t>2</a:t>
            </a:r>
            <a:r>
              <a:rPr lang="zh-CN" altLang="en-US" sz="2800" dirty="0"/>
              <a:t>）最小二乘法也有同样的问题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423592" y="3068960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070C0"/>
                </a:solidFill>
              </a:rPr>
              <a:t>误差很大，怎么解决？</a:t>
            </a:r>
          </a:p>
        </p:txBody>
      </p:sp>
    </p:spTree>
    <p:extLst>
      <p:ext uri="{BB962C8B-B14F-4D97-AF65-F5344CB8AC3E}">
        <p14:creationId xmlns:p14="http://schemas.microsoft.com/office/powerpoint/2010/main" val="271575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55532" y="538852"/>
            <a:ext cx="4044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2.</a:t>
            </a:r>
            <a:r>
              <a:rPr lang="zh-CN" altLang="en-US" sz="2800" dirty="0">
                <a:solidFill>
                  <a:srgbClr val="0070C0"/>
                </a:solidFill>
              </a:rPr>
              <a:t>补充概念：正交函数族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964517" y="1531373"/>
                <a:ext cx="3535712" cy="13489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=0, 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4517" y="1531373"/>
                <a:ext cx="3535712" cy="13489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900852" y="2815786"/>
                <a:ext cx="48758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称</a:t>
                </a:r>
                <a:r>
                  <a:rPr lang="en-US" altLang="zh-CN" dirty="0"/>
                  <a:t>f(x),g(x)</a:t>
                </a:r>
                <a:r>
                  <a:rPr lang="zh-CN" altLang="en-US" dirty="0"/>
                  <a:t>在</a:t>
                </a:r>
                <a:r>
                  <a:rPr lang="en-US" altLang="zh-CN" dirty="0"/>
                  <a:t>[</a:t>
                </a:r>
                <a:r>
                  <a:rPr lang="en-US" altLang="zh-CN" dirty="0" err="1"/>
                  <a:t>a,b</a:t>
                </a:r>
                <a:r>
                  <a:rPr lang="en-US" altLang="zh-CN" dirty="0"/>
                  <a:t>]</a:t>
                </a:r>
                <a:r>
                  <a:rPr lang="zh-CN" altLang="en-US" dirty="0"/>
                  <a:t>上带权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/>
                  <a:t>正交。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852" y="2815786"/>
                <a:ext cx="4875887" cy="461665"/>
              </a:xfrm>
              <a:prstGeom prst="rect">
                <a:avLst/>
              </a:prstGeom>
              <a:blipFill>
                <a:blip r:embed="rId3"/>
                <a:stretch>
                  <a:fillRect l="-2000" t="-14474" r="-625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900852" y="1281698"/>
                <a:ext cx="55250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en-US" altLang="zh-CN" dirty="0"/>
                  <a:t>[</a:t>
                </a:r>
                <a:r>
                  <a:rPr lang="en-US" altLang="zh-CN" dirty="0" err="1"/>
                  <a:t>a,b</a:t>
                </a:r>
                <a:r>
                  <a:rPr lang="en-US" altLang="zh-CN" dirty="0"/>
                  <a:t>]</a:t>
                </a:r>
                <a:r>
                  <a:rPr lang="zh-CN" altLang="en-US" dirty="0"/>
                  <a:t>上的权函数</a:t>
                </a: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852" y="1281698"/>
                <a:ext cx="5525039" cy="369332"/>
              </a:xfrm>
              <a:prstGeom prst="rect">
                <a:avLst/>
              </a:prstGeom>
              <a:blipFill>
                <a:blip r:embed="rId4"/>
                <a:stretch>
                  <a:fillRect l="-2649" t="-29508" r="-2428" b="-508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900852" y="3501008"/>
                <a:ext cx="8964313" cy="2990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设在</a:t>
                </a:r>
                <a:r>
                  <a:rPr lang="en-US" altLang="zh-CN" dirty="0"/>
                  <a:t>[</a:t>
                </a:r>
                <a:r>
                  <a:rPr lang="en-US" altLang="zh-CN" dirty="0" err="1"/>
                  <a:t>a,b</a:t>
                </a:r>
                <a:r>
                  <a:rPr lang="en-US" altLang="zh-CN" dirty="0"/>
                  <a:t>]</a:t>
                </a:r>
                <a:r>
                  <a:rPr lang="zh-CN" altLang="en-US" dirty="0"/>
                  <a:t>给定函数族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dirty="0"/>
                  <a:t>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dirty="0"/>
                  <a:t>…</a:t>
                </a:r>
                <a:r>
                  <a:rPr lang="zh-CN" altLang="en-US" dirty="0"/>
                  <a:t>，且满足</a:t>
                </a: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/>
                  <a:t>(x))=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dirty="0"/>
                  <a:t>     (i,k=0,1,…)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则称函数族为</a:t>
                </a:r>
                <a:r>
                  <a:rPr lang="en-US" altLang="zh-CN" dirty="0"/>
                  <a:t>[</a:t>
                </a:r>
                <a:r>
                  <a:rPr lang="en-US" altLang="zh-CN" dirty="0" err="1"/>
                  <a:t>a,b</a:t>
                </a:r>
                <a:r>
                  <a:rPr lang="en-US" altLang="zh-CN" dirty="0"/>
                  <a:t>]</a:t>
                </a:r>
                <a:r>
                  <a:rPr lang="zh-CN" altLang="en-US" dirty="0"/>
                  <a:t>上带权的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正交函数族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即里面的函数两两正交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特别地，当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/>
                  <a:t>时，则称该函数系为标准正交函数族。</a:t>
                </a: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852" y="3501008"/>
                <a:ext cx="8964313" cy="2990049"/>
              </a:xfrm>
              <a:prstGeom prst="rect">
                <a:avLst/>
              </a:prstGeom>
              <a:blipFill>
                <a:blip r:embed="rId5"/>
                <a:stretch>
                  <a:fillRect l="-1088" r="-136" b="-6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821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75520" y="836712"/>
            <a:ext cx="4224233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b="1" dirty="0"/>
              <a:t>正交函数族的作用：</a:t>
            </a:r>
            <a:endParaRPr lang="en-US" altLang="zh-CN" sz="2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与自己内积不为</a:t>
            </a:r>
            <a:r>
              <a:rPr lang="en-US" altLang="zh-CN" dirty="0"/>
              <a:t>0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与其它函数基内积均为</a:t>
            </a:r>
            <a:r>
              <a:rPr lang="en-US" altLang="zh-CN" dirty="0"/>
              <a:t>0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6023992" y="720696"/>
                <a:ext cx="5268109" cy="13280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/>
                  <a:t>(x))=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dirty="0"/>
                  <a:t>     (i,k=0,1,…)</a:t>
                </a: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992" y="720696"/>
                <a:ext cx="5268109" cy="1328056"/>
              </a:xfrm>
              <a:prstGeom prst="rect">
                <a:avLst/>
              </a:prstGeom>
              <a:blipFill>
                <a:blip r:embed="rId3"/>
                <a:stretch>
                  <a:fillRect r="-9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1505641"/>
              </p:ext>
            </p:extLst>
          </p:nvPr>
        </p:nvGraphicFramePr>
        <p:xfrm>
          <a:off x="2454498" y="2775704"/>
          <a:ext cx="7138987" cy="216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05" name="Equation" r:id="rId4" imgW="2800412" imgH="800100" progId="Equation.DSMT4">
                  <p:embed/>
                </p:oleObj>
              </mc:Choice>
              <mc:Fallback>
                <p:oleObj name="Equation" r:id="rId4" imgW="2800412" imgH="800100" progId="Equation.DSMT4">
                  <p:embed/>
                  <p:pic>
                    <p:nvPicPr>
                      <p:cNvPr id="2663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4498" y="2775704"/>
                        <a:ext cx="7138987" cy="2166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2855640" y="5229200"/>
                <a:ext cx="3301353" cy="11738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0" y="5229200"/>
                <a:ext cx="3301353" cy="11738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15DE7909-C9F4-46F7-9A7B-48EE15DF39DC}"/>
              </a:ext>
            </a:extLst>
          </p:cNvPr>
          <p:cNvSpPr/>
          <p:nvPr/>
        </p:nvSpPr>
        <p:spPr bwMode="auto">
          <a:xfrm>
            <a:off x="2454498" y="2775704"/>
            <a:ext cx="4793630" cy="2166937"/>
          </a:xfrm>
          <a:prstGeom prst="rect">
            <a:avLst/>
          </a:prstGeom>
          <a:noFill/>
          <a:ln w="158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255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/>
      <p:bldP spid="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0"/>
          <p:cNvGrpSpPr>
            <a:grpSpLocks/>
          </p:cNvGrpSpPr>
          <p:nvPr/>
        </p:nvGrpSpPr>
        <p:grpSpPr bwMode="auto">
          <a:xfrm>
            <a:off x="2063552" y="2996952"/>
            <a:ext cx="6719888" cy="1173163"/>
            <a:chOff x="1066800" y="5327672"/>
            <a:chExt cx="6719869" cy="1173162"/>
          </a:xfrm>
        </p:grpSpPr>
        <p:sp>
          <p:nvSpPr>
            <p:cNvPr id="3" name="Text Box 36"/>
            <p:cNvSpPr txBox="1">
              <a:spLocks noChangeArrowheads="1"/>
            </p:cNvSpPr>
            <p:nvPr/>
          </p:nvSpPr>
          <p:spPr bwMode="auto">
            <a:xfrm>
              <a:off x="1066800" y="5562600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prstDash val="lgDash"/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即</a:t>
              </a:r>
            </a:p>
          </p:txBody>
        </p:sp>
        <p:graphicFrame>
          <p:nvGraphicFramePr>
            <p:cNvPr id="4" name="Object 13"/>
            <p:cNvGraphicFramePr>
              <a:graphicFrameLocks noChangeAspect="1"/>
            </p:cNvGraphicFramePr>
            <p:nvPr/>
          </p:nvGraphicFramePr>
          <p:xfrm>
            <a:off x="1928794" y="5327672"/>
            <a:ext cx="5857875" cy="11731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466" name="Equation" r:id="rId3" imgW="41890765" imgH="8096086" progId="Equation.DSMT4">
                    <p:embed/>
                  </p:oleObj>
                </mc:Choice>
                <mc:Fallback>
                  <p:oleObj name="Equation" r:id="rId3" imgW="41890765" imgH="8096086" progId="Equation.DSMT4">
                    <p:embed/>
                    <p:pic>
                      <p:nvPicPr>
                        <p:cNvPr id="30727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8794" y="5327672"/>
                          <a:ext cx="5857875" cy="11731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prstDash val="lgDash"/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" name="文本框 4"/>
          <p:cNvSpPr txBox="1"/>
          <p:nvPr/>
        </p:nvSpPr>
        <p:spPr>
          <a:xfrm>
            <a:off x="2135560" y="1124744"/>
            <a:ext cx="7802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方程组                                                                       退化为：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3210372" y="1699679"/>
            <a:ext cx="3733800" cy="998538"/>
            <a:chOff x="3733800" y="4450024"/>
            <a:chExt cx="3733800" cy="998538"/>
          </a:xfrm>
        </p:grpSpPr>
        <p:graphicFrame>
          <p:nvGraphicFramePr>
            <p:cNvPr id="7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06925342"/>
                </p:ext>
              </p:extLst>
            </p:nvPr>
          </p:nvGraphicFramePr>
          <p:xfrm>
            <a:off x="3733800" y="4450024"/>
            <a:ext cx="1752600" cy="9985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467" name="Equation" r:id="rId5" imgW="657441" imgH="333539" progId="Equation.DSMT4">
                    <p:embed/>
                  </p:oleObj>
                </mc:Choice>
                <mc:Fallback>
                  <p:oleObj name="Equation" r:id="rId5" imgW="657441" imgH="333539" progId="Equation.DSMT4">
                    <p:embed/>
                    <p:pic>
                      <p:nvPicPr>
                        <p:cNvPr id="35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33800" y="4450024"/>
                          <a:ext cx="1752600" cy="9985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prstDash val="lgDash"/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38109191"/>
                </p:ext>
              </p:extLst>
            </p:nvPr>
          </p:nvGraphicFramePr>
          <p:xfrm>
            <a:off x="6096000" y="4572000"/>
            <a:ext cx="1371600" cy="371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468" name="Equation" r:id="rId7" imgW="590365" imgH="95086" progId="Equation.DSMT4">
                    <p:embed/>
                  </p:oleObj>
                </mc:Choice>
                <mc:Fallback>
                  <p:oleObj name="Equation" r:id="rId7" imgW="590365" imgH="95086" progId="Equation.DSMT4">
                    <p:embed/>
                    <p:pic>
                      <p:nvPicPr>
                        <p:cNvPr id="36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96000" y="4572000"/>
                          <a:ext cx="1371600" cy="3714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8866673"/>
              </p:ext>
            </p:extLst>
          </p:nvPr>
        </p:nvGraphicFramePr>
        <p:xfrm>
          <a:off x="3266026" y="975159"/>
          <a:ext cx="5184576" cy="8153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69" r:id="rId9" imgW="2438400" imgH="314325" progId="Equation.3">
                  <p:embed/>
                </p:oleObj>
              </mc:Choice>
              <mc:Fallback>
                <p:oleObj r:id="rId9" imgW="2438400" imgH="314325" progId="Equation.3">
                  <p:embed/>
                  <p:pic>
                    <p:nvPicPr>
                      <p:cNvPr id="3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6026" y="975159"/>
                        <a:ext cx="5184576" cy="8153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2560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1775520" y="836712"/>
                <a:ext cx="7576113" cy="32316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b="1" dirty="0"/>
                  <a:t>正交函数族：</a:t>
                </a:r>
                <a:endParaRPr lang="en-US" altLang="zh-CN" sz="2800" b="1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2800" dirty="0"/>
                  <a:t>1)</a:t>
                </a:r>
                <a:r>
                  <a:rPr lang="zh-CN" altLang="en-US" sz="2800" dirty="0"/>
                  <a:t>三角函数：</a:t>
                </a:r>
                <a:r>
                  <a:rPr lang="en-US" altLang="zh-CN" sz="2800" dirty="0"/>
                  <a:t>cosx,sinx,cos2x,sin2x,……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2800" dirty="0"/>
                  <a:t>(1,1)=2</a:t>
                </a:r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altLang="zh-CN" sz="2800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2800" dirty="0"/>
                  <a:t>(</a:t>
                </a:r>
                <a:r>
                  <a:rPr lang="en-US" altLang="zh-CN" sz="2800" dirty="0" err="1"/>
                  <a:t>coskx,coskx</a:t>
                </a:r>
                <a:r>
                  <a:rPr lang="en-US" altLang="zh-CN" sz="2800" dirty="0"/>
                  <a:t>)=(</a:t>
                </a:r>
                <a:r>
                  <a:rPr lang="en-US" altLang="zh-CN" sz="2800" dirty="0" err="1"/>
                  <a:t>sinkx,sinkx</a:t>
                </a:r>
                <a:r>
                  <a:rPr lang="en-US" altLang="zh-CN" sz="2800" dirty="0"/>
                  <a:t>)=</a:t>
                </a:r>
                <a14:m>
                  <m:oMath xmlns:m="http://schemas.openxmlformats.org/officeDocument/2006/math">
                    <m:r>
                      <a:rPr lang="zh-CN" altLang="en-US" sz="280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en-US" altLang="zh-CN" sz="2800" dirty="0"/>
                  <a:t> </a:t>
                </a:r>
                <a:r>
                  <a:rPr lang="zh-CN" altLang="en-US" sz="2800" dirty="0"/>
                  <a:t>其它内积为</a:t>
                </a:r>
                <a:r>
                  <a:rPr lang="en-US" altLang="zh-CN" sz="2800" dirty="0"/>
                  <a:t>0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836712"/>
                <a:ext cx="7576113" cy="3231654"/>
              </a:xfrm>
              <a:prstGeom prst="rect">
                <a:avLst/>
              </a:prstGeom>
              <a:blipFill>
                <a:blip r:embed="rId2"/>
                <a:stretch>
                  <a:fillRect l="-1448" r="-5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2567608" y="4057922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三角函数虽然满足，但不方便。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378922" y="4941168"/>
                <a:ext cx="6369308" cy="5329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zh-CN" altLang="en-US" sz="2800" dirty="0"/>
                  <a:t>  不正交，如何才能正交？</a:t>
                </a: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8922" y="4941168"/>
                <a:ext cx="6369308" cy="532966"/>
              </a:xfrm>
              <a:prstGeom prst="rect">
                <a:avLst/>
              </a:prstGeom>
              <a:blipFill>
                <a:blip r:embed="rId3"/>
                <a:stretch>
                  <a:fillRect t="-14943" r="-670" b="-275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832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59496" y="404664"/>
            <a:ext cx="7117654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正交多项式性质：</a:t>
            </a:r>
            <a:endParaRPr lang="en-US" altLang="zh-CN" sz="2800" dirty="0"/>
          </a:p>
          <a:p>
            <a:pPr lvl="1">
              <a:lnSpc>
                <a:spcPct val="150000"/>
              </a:lnSpc>
            </a:pPr>
            <a:r>
              <a:rPr lang="en-US" altLang="zh-CN" sz="2800" dirty="0"/>
              <a:t>1)  </a:t>
            </a:r>
            <a:r>
              <a:rPr lang="zh-CN" altLang="en-US" dirty="0"/>
              <a:t>线性无关性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2</a:t>
            </a:r>
            <a:r>
              <a:rPr lang="zh-CN" altLang="en-US" dirty="0"/>
              <a:t>）零点都是实的，相异，全部在（</a:t>
            </a:r>
            <a:r>
              <a:rPr lang="en-US" altLang="zh-CN" dirty="0" err="1"/>
              <a:t>a,b</a:t>
            </a:r>
            <a:r>
              <a:rPr lang="en-US" altLang="zh-CN" dirty="0"/>
              <a:t>)</a:t>
            </a:r>
            <a:r>
              <a:rPr lang="zh-CN" altLang="en-US" dirty="0"/>
              <a:t>区间内。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3</a:t>
            </a:r>
            <a:r>
              <a:rPr lang="zh-CN" altLang="en-US" dirty="0"/>
              <a:t>）任意相邻</a:t>
            </a:r>
            <a:r>
              <a:rPr lang="en-US" altLang="zh-CN" dirty="0"/>
              <a:t>3</a:t>
            </a:r>
            <a:r>
              <a:rPr lang="zh-CN" altLang="en-US"/>
              <a:t>项多项式</a:t>
            </a:r>
            <a:r>
              <a:rPr lang="zh-CN" altLang="en-US" dirty="0"/>
              <a:t>有如下关系：</a:t>
            </a:r>
            <a:endParaRPr lang="en-US" altLang="zh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2521536" y="2996952"/>
                <a:ext cx="6620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0,1,…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536" y="2996952"/>
                <a:ext cx="6620723" cy="369332"/>
              </a:xfrm>
              <a:prstGeom prst="rect">
                <a:avLst/>
              </a:prstGeom>
              <a:blipFill>
                <a:blip r:embed="rId3"/>
                <a:stretch>
                  <a:fillRect l="-1657" t="-26667" r="-1934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711624" y="3517374"/>
                <a:ext cx="156023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624" y="3517374"/>
                <a:ext cx="1560235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589376" y="3996777"/>
                <a:ext cx="17237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376" y="3996777"/>
                <a:ext cx="1723742" cy="461665"/>
              </a:xfrm>
              <a:prstGeom prst="rect">
                <a:avLst/>
              </a:prstGeom>
              <a:blipFill>
                <a:blip r:embed="rId5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429142" y="4476180"/>
                <a:ext cx="2125197" cy="8613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142" y="4476180"/>
                <a:ext cx="2125197" cy="8613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429142" y="5445224"/>
                <a:ext cx="3491020" cy="68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zh-CN" dirty="0"/>
                  <a:t>,  n=1,2,…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142" y="5445224"/>
                <a:ext cx="3491020" cy="680699"/>
              </a:xfrm>
              <a:prstGeom prst="rect">
                <a:avLst/>
              </a:prstGeom>
              <a:blipFill>
                <a:blip r:embed="rId7"/>
                <a:stretch>
                  <a:fillRect r="-19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6888088" y="5214391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权函数不同，正交多项式就会不同</a:t>
            </a:r>
          </a:p>
        </p:txBody>
      </p:sp>
    </p:spTree>
    <p:extLst>
      <p:ext uri="{BB962C8B-B14F-4D97-AF65-F5344CB8AC3E}">
        <p14:creationId xmlns:p14="http://schemas.microsoft.com/office/powerpoint/2010/main" val="200500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143" y="1412776"/>
            <a:ext cx="1150938" cy="45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643" y="1963093"/>
            <a:ext cx="2036763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275" y="2541032"/>
            <a:ext cx="3529013" cy="5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626" y="3234769"/>
            <a:ext cx="4392612" cy="70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554" y="3940424"/>
            <a:ext cx="5905500" cy="69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30" y="4654728"/>
            <a:ext cx="6911975" cy="70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1340160" y="344261"/>
            <a:ext cx="4251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  </a:t>
            </a:r>
            <a:r>
              <a:rPr lang="zh-CN" altLang="en-US" dirty="0"/>
              <a:t>勒让德</a:t>
            </a:r>
            <a:r>
              <a:rPr lang="en-US" altLang="zh-CN" dirty="0"/>
              <a:t>(</a:t>
            </a:r>
            <a:r>
              <a:rPr lang="en-US" altLang="zh-CN" b="1" dirty="0"/>
              <a:t>Legendre</a:t>
            </a:r>
            <a:r>
              <a:rPr lang="en-US" altLang="zh-CN" dirty="0"/>
              <a:t>)</a:t>
            </a:r>
            <a:r>
              <a:rPr lang="zh-CN" altLang="en-US" dirty="0"/>
              <a:t>多项式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9616" y="5589240"/>
            <a:ext cx="7249801" cy="61433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958642C-7E9B-4BB8-B5A1-025343E914C3}"/>
              </a:ext>
            </a:extLst>
          </p:cNvPr>
          <p:cNvSpPr/>
          <p:nvPr/>
        </p:nvSpPr>
        <p:spPr>
          <a:xfrm>
            <a:off x="1847528" y="805926"/>
            <a:ext cx="64171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</a:rPr>
              <a:t>只适用于区间在</a:t>
            </a:r>
            <a:r>
              <a:rPr lang="en-US" altLang="zh-CN" dirty="0">
                <a:solidFill>
                  <a:srgbClr val="7030A0"/>
                </a:solidFill>
              </a:rPr>
              <a:t>[-1,1]</a:t>
            </a:r>
            <a:r>
              <a:rPr lang="zh-CN" altLang="en-US" dirty="0">
                <a:solidFill>
                  <a:srgbClr val="7030A0"/>
                </a:solidFill>
              </a:rPr>
              <a:t>上的最佳平方逼近多项式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033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1"/>
          <p:cNvSpPr>
            <a:spLocks noChangeArrowheads="1"/>
          </p:cNvSpPr>
          <p:nvPr/>
        </p:nvSpPr>
        <p:spPr bwMode="auto">
          <a:xfrm>
            <a:off x="1025047" y="327444"/>
            <a:ext cx="4591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cs typeface="Times New Roman" panose="02020603050405020304" pitchFamily="18" charset="0"/>
              </a:rPr>
              <a:t>5.1.2 </a:t>
            </a:r>
            <a:r>
              <a:rPr lang="zh-CN" altLang="zh-CN" sz="2400" b="1" dirty="0">
                <a:cs typeface="Times New Roman" panose="02020603050405020304" pitchFamily="18" charset="0"/>
              </a:rPr>
              <a:t>最佳一致逼近多项式的求法</a:t>
            </a:r>
            <a:endParaRPr lang="zh-CN" altLang="en-US" sz="2400" dirty="0"/>
          </a:p>
        </p:txBody>
      </p:sp>
      <p:graphicFrame>
        <p:nvGraphicFramePr>
          <p:cNvPr id="6147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219263"/>
              </p:ext>
            </p:extLst>
          </p:nvPr>
        </p:nvGraphicFramePr>
        <p:xfrm>
          <a:off x="1773462" y="2060640"/>
          <a:ext cx="741362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70" name="Equation" r:id="rId3" imgW="7019925" imgH="4171950" progId="Equation.DSMT4">
                  <p:embed/>
                </p:oleObj>
              </mc:Choice>
              <mc:Fallback>
                <p:oleObj name="Equation" r:id="rId3" imgW="7019925" imgH="417195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3462" y="2060640"/>
                        <a:ext cx="741362" cy="430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8" name="Rectangle 3"/>
          <p:cNvSpPr>
            <a:spLocks noChangeArrowheads="1"/>
          </p:cNvSpPr>
          <p:nvPr/>
        </p:nvSpPr>
        <p:spPr bwMode="auto">
          <a:xfrm>
            <a:off x="1855509" y="734611"/>
            <a:ext cx="7513637" cy="1118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4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cs typeface="Times New Roman" panose="02020603050405020304" pitchFamily="18" charset="0"/>
              </a:rPr>
              <a:t>切比雪夫定理</a:t>
            </a:r>
            <a:r>
              <a:rPr lang="en-US" altLang="zh-CN" sz="2400" b="1" dirty="0"/>
              <a:t>:          </a:t>
            </a:r>
            <a:r>
              <a:rPr lang="zh-CN" altLang="en-US" sz="2400" dirty="0">
                <a:cs typeface="Times New Roman" panose="02020603050405020304" pitchFamily="18" charset="0"/>
              </a:rPr>
              <a:t>是</a:t>
            </a:r>
            <a:r>
              <a:rPr lang="en-US" altLang="zh-CN" sz="2400" dirty="0"/>
              <a:t>[</a:t>
            </a:r>
            <a:r>
              <a:rPr lang="en-US" altLang="zh-CN" sz="2400" i="1" dirty="0"/>
              <a:t>a</a:t>
            </a:r>
            <a:r>
              <a:rPr lang="en-US" altLang="zh-CN" sz="2400" dirty="0"/>
              <a:t>, </a:t>
            </a:r>
            <a:r>
              <a:rPr lang="en-US" altLang="zh-CN" sz="2400" i="1" dirty="0"/>
              <a:t>b</a:t>
            </a:r>
            <a:r>
              <a:rPr lang="en-US" altLang="zh-CN" sz="2400" dirty="0"/>
              <a:t>]</a:t>
            </a:r>
            <a:r>
              <a:rPr lang="zh-CN" altLang="en-US" sz="2400" dirty="0">
                <a:cs typeface="Times New Roman" panose="02020603050405020304" pitchFamily="18" charset="0"/>
              </a:rPr>
              <a:t>上连续函数 </a:t>
            </a:r>
            <a:r>
              <a:rPr lang="en-US" altLang="zh-CN" sz="2400" i="1" dirty="0"/>
              <a:t>f</a:t>
            </a:r>
            <a:r>
              <a:rPr lang="en-US" altLang="zh-CN" sz="2400" dirty="0"/>
              <a:t> (</a:t>
            </a:r>
            <a:r>
              <a:rPr lang="en-US" altLang="zh-CN" sz="2400" i="1" dirty="0"/>
              <a:t>x</a:t>
            </a:r>
            <a:r>
              <a:rPr lang="en-US" altLang="zh-CN" sz="2400" dirty="0"/>
              <a:t>) </a:t>
            </a:r>
            <a:r>
              <a:rPr lang="zh-CN" altLang="en-US" sz="2400" dirty="0">
                <a:cs typeface="Times New Roman" panose="02020603050405020304" pitchFamily="18" charset="0"/>
              </a:rPr>
              <a:t>的</a:t>
            </a:r>
            <a:r>
              <a:rPr lang="en-US" altLang="zh-CN" sz="2400" i="1" dirty="0"/>
              <a:t>n</a:t>
            </a:r>
            <a:r>
              <a:rPr lang="zh-CN" altLang="en-US" sz="2400" dirty="0">
                <a:cs typeface="Times New Roman" panose="02020603050405020304" pitchFamily="18" charset="0"/>
              </a:rPr>
              <a:t>次最佳一致逼近多项式的</a:t>
            </a:r>
            <a:r>
              <a:rPr lang="zh-CN" altLang="en-US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充分必要条件</a:t>
            </a:r>
            <a:r>
              <a:rPr lang="zh-CN" altLang="en-US" sz="2400" dirty="0">
                <a:cs typeface="Times New Roman" panose="02020603050405020304" pitchFamily="18" charset="0"/>
              </a:rPr>
              <a:t>是</a:t>
            </a:r>
            <a:endParaRPr lang="zh-CN" altLang="en-US" sz="2400" dirty="0"/>
          </a:p>
        </p:txBody>
      </p:sp>
      <p:sp>
        <p:nvSpPr>
          <p:cNvPr id="6149" name="Rectangle 5"/>
          <p:cNvSpPr>
            <a:spLocks noChangeArrowheads="1"/>
          </p:cNvSpPr>
          <p:nvPr/>
        </p:nvSpPr>
        <p:spPr bwMode="auto">
          <a:xfrm>
            <a:off x="2421162" y="2060788"/>
            <a:ext cx="43332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cs typeface="Times New Roman" panose="02020603050405020304" pitchFamily="18" charset="0"/>
              </a:rPr>
              <a:t>在区间</a:t>
            </a:r>
            <a:r>
              <a:rPr lang="en-US" altLang="zh-CN" sz="2400" dirty="0"/>
              <a:t>[</a:t>
            </a:r>
            <a:r>
              <a:rPr lang="en-US" altLang="zh-CN" sz="2400" i="1" dirty="0"/>
              <a:t>a</a:t>
            </a:r>
            <a:r>
              <a:rPr lang="en-US" altLang="zh-CN" sz="2400" dirty="0"/>
              <a:t>, </a:t>
            </a:r>
            <a:r>
              <a:rPr lang="en-US" altLang="zh-CN" sz="2400" i="1" dirty="0"/>
              <a:t>b</a:t>
            </a:r>
            <a:r>
              <a:rPr lang="en-US" altLang="zh-CN" sz="2400" dirty="0"/>
              <a:t>]</a:t>
            </a:r>
            <a:r>
              <a:rPr lang="zh-CN" altLang="en-US" sz="2400" dirty="0">
                <a:cs typeface="Times New Roman" panose="02020603050405020304" pitchFamily="18" charset="0"/>
              </a:rPr>
              <a:t>上至少有</a:t>
            </a:r>
            <a:r>
              <a:rPr lang="en-US" altLang="zh-CN" sz="2400" i="1" dirty="0">
                <a:solidFill>
                  <a:srgbClr val="FF0000"/>
                </a:solidFill>
              </a:rPr>
              <a:t>n</a:t>
            </a:r>
            <a:r>
              <a:rPr lang="en-US" altLang="zh-CN" sz="2400" dirty="0">
                <a:solidFill>
                  <a:srgbClr val="FF0000"/>
                </a:solidFill>
              </a:rPr>
              <a:t> + 2</a:t>
            </a:r>
            <a:r>
              <a:rPr lang="zh-CN" altLang="en-US" sz="2400" dirty="0">
                <a:cs typeface="Times New Roman" panose="02020603050405020304" pitchFamily="18" charset="0"/>
              </a:rPr>
              <a:t>个点</a:t>
            </a:r>
            <a:r>
              <a:rPr lang="zh-CN" altLang="en-US" sz="2400" dirty="0"/>
              <a:t> </a:t>
            </a:r>
          </a:p>
        </p:txBody>
      </p:sp>
      <p:graphicFrame>
        <p:nvGraphicFramePr>
          <p:cNvPr id="6150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0167179"/>
              </p:ext>
            </p:extLst>
          </p:nvPr>
        </p:nvGraphicFramePr>
        <p:xfrm>
          <a:off x="3907035" y="837093"/>
          <a:ext cx="741363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71" name="Equation" r:id="rId5" imgW="7019925" imgH="4171950" progId="Equation.DSMT4">
                  <p:embed/>
                </p:oleObj>
              </mc:Choice>
              <mc:Fallback>
                <p:oleObj name="Equation" r:id="rId5" imgW="7019925" imgH="417195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7035" y="837093"/>
                        <a:ext cx="741363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1" name="Rectangle 9"/>
          <p:cNvSpPr>
            <a:spLocks noChangeArrowheads="1"/>
          </p:cNvSpPr>
          <p:nvPr/>
        </p:nvSpPr>
        <p:spPr bwMode="auto">
          <a:xfrm>
            <a:off x="3302001" y="3918894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6FD7C3A-3EE9-4505-A0B7-FC9CD2D34DC7}"/>
              </a:ext>
            </a:extLst>
          </p:cNvPr>
          <p:cNvSpPr/>
          <p:nvPr/>
        </p:nvSpPr>
        <p:spPr>
          <a:xfrm>
            <a:off x="1341469" y="3255002"/>
            <a:ext cx="800100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zh-CN" kern="100" dirty="0">
                <a:cs typeface="Times New Roman" panose="02020603050405020304" pitchFamily="18" charset="0"/>
              </a:rPr>
              <a:t>使得</a:t>
            </a:r>
            <a:endParaRPr lang="zh-CN" altLang="en-US" dirty="0"/>
          </a:p>
        </p:txBody>
      </p:sp>
      <p:graphicFrame>
        <p:nvGraphicFramePr>
          <p:cNvPr id="6154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2822948"/>
              </p:ext>
            </p:extLst>
          </p:nvPr>
        </p:nvGraphicFramePr>
        <p:xfrm>
          <a:off x="1299199" y="3887472"/>
          <a:ext cx="6486525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72" name="Equation" r:id="rId6" imgW="55511700" imgH="4171950" progId="Equation.DSMT4">
                  <p:embed/>
                </p:oleObj>
              </mc:Choice>
              <mc:Fallback>
                <p:oleObj name="Equation" r:id="rId6" imgW="55511700" imgH="4171950" progId="Equation.DSMT4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9199" y="3887472"/>
                        <a:ext cx="6486525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5" name="Rectangle 13"/>
          <p:cNvSpPr>
            <a:spLocks noChangeArrowheads="1"/>
          </p:cNvSpPr>
          <p:nvPr/>
        </p:nvSpPr>
        <p:spPr bwMode="auto">
          <a:xfrm>
            <a:off x="2300289" y="4557713"/>
            <a:ext cx="54816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cs typeface="Times New Roman" panose="02020603050405020304" pitchFamily="18" charset="0"/>
              </a:rPr>
              <a:t>其中</a:t>
            </a:r>
            <a:r>
              <a:rPr lang="zh-CN" altLang="en-US" sz="2400" i="1" dirty="0"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zh-CN" altLang="en-US" sz="2400" dirty="0"/>
              <a:t> </a:t>
            </a:r>
            <a:r>
              <a:rPr lang="zh-CN" altLang="en-US" sz="2400" dirty="0">
                <a:cs typeface="Times New Roman" panose="02020603050405020304" pitchFamily="18" charset="0"/>
                <a:sym typeface="Symbol" panose="05050102010706020507" pitchFamily="18" charset="2"/>
              </a:rPr>
              <a:t>是</a:t>
            </a:r>
            <a:r>
              <a:rPr lang="en-US" altLang="zh-CN" sz="2400" dirty="0"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i="1" dirty="0">
                <a:cs typeface="Times New Roman" panose="02020603050405020304" pitchFamily="18" charset="0"/>
                <a:sym typeface="Symbol" panose="05050102010706020507" pitchFamily="18" charset="2"/>
              </a:rPr>
              <a:t>f </a:t>
            </a:r>
            <a:r>
              <a:rPr lang="en-US" altLang="zh-CN" sz="2400" dirty="0"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400" i="1" dirty="0"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400" dirty="0"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zh-CN" altLang="en-US" sz="2400" dirty="0">
                <a:cs typeface="Times New Roman" panose="02020603050405020304" pitchFamily="18" charset="0"/>
                <a:sym typeface="Symbol" panose="05050102010706020507" pitchFamily="18" charset="2"/>
              </a:rPr>
              <a:t>与         </a:t>
            </a:r>
            <a:r>
              <a:rPr lang="zh-CN" altLang="en-US" sz="2400" dirty="0">
                <a:cs typeface="Times New Roman" panose="02020603050405020304" pitchFamily="18" charset="0"/>
              </a:rPr>
              <a:t>在</a:t>
            </a:r>
            <a:r>
              <a:rPr lang="en-US" altLang="zh-CN" sz="2400" dirty="0"/>
              <a:t>[</a:t>
            </a:r>
            <a:r>
              <a:rPr lang="en-US" altLang="zh-CN" sz="2400" i="1" dirty="0"/>
              <a:t>a</a:t>
            </a:r>
            <a:r>
              <a:rPr lang="en-US" altLang="zh-CN" sz="2400" dirty="0"/>
              <a:t>, </a:t>
            </a:r>
            <a:r>
              <a:rPr lang="en-US" altLang="zh-CN" sz="2400" i="1" dirty="0"/>
              <a:t>b</a:t>
            </a:r>
            <a:r>
              <a:rPr lang="en-US" altLang="zh-CN" sz="2400" dirty="0"/>
              <a:t>]</a:t>
            </a:r>
            <a:r>
              <a:rPr lang="zh-CN" altLang="en-US" sz="2400" dirty="0">
                <a:cs typeface="Times New Roman" panose="02020603050405020304" pitchFamily="18" charset="0"/>
              </a:rPr>
              <a:t>的</a:t>
            </a:r>
            <a:r>
              <a:rPr lang="zh-CN" altLang="en-US" sz="2400" b="1" dirty="0">
                <a:cs typeface="Times New Roman" panose="02020603050405020304" pitchFamily="18" charset="0"/>
              </a:rPr>
              <a:t>偏差</a:t>
            </a:r>
            <a:r>
              <a:rPr lang="zh-CN" altLang="en-US" sz="2400" dirty="0">
                <a:cs typeface="Times New Roman" panose="02020603050405020304" pitchFamily="18" charset="0"/>
              </a:rPr>
              <a:t>，即</a:t>
            </a:r>
            <a:r>
              <a:rPr lang="zh-CN" altLang="en-US" sz="800" dirty="0"/>
              <a:t> </a:t>
            </a:r>
            <a:endParaRPr lang="zh-CN" altLang="en-US" sz="6000" dirty="0"/>
          </a:p>
        </p:txBody>
      </p:sp>
      <p:graphicFrame>
        <p:nvGraphicFramePr>
          <p:cNvPr id="6156" name="对象 16"/>
          <p:cNvGraphicFramePr>
            <a:graphicFrameLocks noChangeAspect="1"/>
          </p:cNvGraphicFramePr>
          <p:nvPr/>
        </p:nvGraphicFramePr>
        <p:xfrm>
          <a:off x="4419601" y="4572000"/>
          <a:ext cx="74136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73" name="Equation" r:id="rId8" imgW="7019925" imgH="4171950" progId="Equation.DSMT4">
                  <p:embed/>
                </p:oleObj>
              </mc:Choice>
              <mc:Fallback>
                <p:oleObj name="Equation" r:id="rId8" imgW="7019925" imgH="4171950" progId="Equation.DSMT4">
                  <p:embed/>
                  <p:pic>
                    <p:nvPicPr>
                      <p:cNvPr id="0" name="对象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1" y="4572000"/>
                        <a:ext cx="741363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7" name="对象 18"/>
          <p:cNvGraphicFramePr>
            <a:graphicFrameLocks noChangeAspect="1"/>
          </p:cNvGraphicFramePr>
          <p:nvPr/>
        </p:nvGraphicFramePr>
        <p:xfrm>
          <a:off x="4122739" y="5205414"/>
          <a:ext cx="2592387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74" name="Equation" r:id="rId9" imgW="24793575" imgH="5486400" progId="Equation.DSMT4">
                  <p:embed/>
                </p:oleObj>
              </mc:Choice>
              <mc:Fallback>
                <p:oleObj name="Equation" r:id="rId9" imgW="24793575" imgH="5486400" progId="Equation.DSMT4">
                  <p:embed/>
                  <p:pic>
                    <p:nvPicPr>
                      <p:cNvPr id="0" name="对象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2739" y="5205414"/>
                        <a:ext cx="2592387" cy="566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>
            <a:extLst>
              <a:ext uri="{FF2B5EF4-FFF2-40B4-BE49-F238E27FC236}">
                <a16:creationId xmlns:a16="http://schemas.microsoft.com/office/drawing/2014/main" id="{EE7DF19D-41C8-45BD-AB8B-9E039A2AAB0E}"/>
              </a:ext>
            </a:extLst>
          </p:cNvPr>
          <p:cNvSpPr/>
          <p:nvPr/>
        </p:nvSpPr>
        <p:spPr>
          <a:xfrm>
            <a:off x="2376489" y="5956301"/>
            <a:ext cx="3013075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i="1" kern="100" dirty="0">
                <a:cs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lang="en-US" altLang="zh-CN" i="1" kern="100" dirty="0"/>
              <a:t> </a:t>
            </a:r>
            <a:r>
              <a:rPr lang="zh-CN" altLang="zh-CN" kern="100" dirty="0">
                <a:cs typeface="Times New Roman" panose="02020603050405020304" pitchFamily="18" charset="0"/>
              </a:rPr>
              <a:t>为“</a:t>
            </a:r>
            <a:r>
              <a:rPr lang="en-US" altLang="zh-CN" kern="100" dirty="0"/>
              <a:t>1</a:t>
            </a:r>
            <a:r>
              <a:rPr lang="zh-CN" altLang="zh-CN" kern="100" dirty="0">
                <a:cs typeface="Times New Roman" panose="02020603050405020304" pitchFamily="18" charset="0"/>
              </a:rPr>
              <a:t>”或“</a:t>
            </a:r>
            <a:r>
              <a:rPr lang="en-US" altLang="zh-CN" kern="100" dirty="0"/>
              <a:t>-1</a:t>
            </a:r>
            <a:r>
              <a:rPr lang="zh-CN" altLang="zh-CN" kern="100" dirty="0">
                <a:cs typeface="Times New Roman" panose="02020603050405020304" pitchFamily="18" charset="0"/>
              </a:rPr>
              <a:t>”。</a:t>
            </a:r>
            <a:endParaRPr lang="zh-CN" altLang="en-US" dirty="0"/>
          </a:p>
        </p:txBody>
      </p:sp>
      <p:grpSp>
        <p:nvGrpSpPr>
          <p:cNvPr id="6159" name="组合 37"/>
          <p:cNvGrpSpPr>
            <a:grpSpLocks/>
          </p:cNvGrpSpPr>
          <p:nvPr/>
        </p:nvGrpSpPr>
        <p:grpSpPr bwMode="auto">
          <a:xfrm>
            <a:off x="7667711" y="1340768"/>
            <a:ext cx="4476961" cy="2967808"/>
            <a:chOff x="6067425" y="1530790"/>
            <a:chExt cx="2805113" cy="2055373"/>
          </a:xfrm>
          <a:noFill/>
        </p:grpSpPr>
        <p:grpSp>
          <p:nvGrpSpPr>
            <p:cNvPr id="6160" name="组合 35"/>
            <p:cNvGrpSpPr>
              <a:grpSpLocks/>
            </p:cNvGrpSpPr>
            <p:nvPr/>
          </p:nvGrpSpPr>
          <p:grpSpPr bwMode="auto">
            <a:xfrm>
              <a:off x="6067425" y="1681163"/>
              <a:ext cx="2805113" cy="1905000"/>
              <a:chOff x="6067425" y="1681163"/>
              <a:chExt cx="2805113" cy="1905000"/>
            </a:xfrm>
            <a:grpFill/>
          </p:grpSpPr>
          <p:sp>
            <p:nvSpPr>
              <p:cNvPr id="6163" name="Line 4"/>
              <p:cNvSpPr>
                <a:spLocks noChangeShapeType="1"/>
              </p:cNvSpPr>
              <p:nvPr/>
            </p:nvSpPr>
            <p:spPr bwMode="auto">
              <a:xfrm>
                <a:off x="6334086" y="3289916"/>
                <a:ext cx="2057097" cy="0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/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164" name="Line 5"/>
              <p:cNvSpPr>
                <a:spLocks noChangeShapeType="1"/>
              </p:cNvSpPr>
              <p:nvPr/>
            </p:nvSpPr>
            <p:spPr bwMode="auto">
              <a:xfrm flipV="1">
                <a:off x="6334086" y="1724039"/>
                <a:ext cx="0" cy="1565877"/>
              </a:xfrm>
              <a:prstGeom prst="line">
                <a:avLst/>
              </a:prstGeom>
              <a:grp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/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graphicFrame>
            <p:nvGraphicFramePr>
              <p:cNvPr id="6165" name="Object 6"/>
              <p:cNvGraphicFramePr>
                <a:graphicFrameLocks noChangeAspect="1"/>
              </p:cNvGraphicFramePr>
              <p:nvPr/>
            </p:nvGraphicFramePr>
            <p:xfrm>
              <a:off x="8238805" y="3374558"/>
              <a:ext cx="173806" cy="2116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0175" name="Equation" r:id="rId11" imgW="2190750" imgH="2409825" progId="Equation.DSMT4">
                      <p:embed/>
                    </p:oleObj>
                  </mc:Choice>
                  <mc:Fallback>
                    <p:oleObj name="Equation" r:id="rId11" imgW="2190750" imgH="2409825" progId="Equation.DSMT4">
                      <p:embed/>
                      <p:pic>
                        <p:nvPicPr>
                          <p:cNvPr id="0" name="Object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238805" y="3374558"/>
                            <a:ext cx="173806" cy="21160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 algn="ctr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166" name="Object 7"/>
              <p:cNvGraphicFramePr>
                <a:graphicFrameLocks noChangeAspect="1"/>
              </p:cNvGraphicFramePr>
              <p:nvPr/>
            </p:nvGraphicFramePr>
            <p:xfrm>
              <a:off x="6067425" y="1681718"/>
              <a:ext cx="192853" cy="25392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5536" name="Equation" r:id="rId13" imgW="2409825" imgH="2847975" progId="Equation.DSMT4">
                      <p:embed/>
                    </p:oleObj>
                  </mc:Choice>
                  <mc:Fallback>
                    <p:oleObj name="Equation" r:id="rId13" imgW="2409825" imgH="2847975" progId="Equation.DSMT4">
                      <p:embed/>
                      <p:pic>
                        <p:nvPicPr>
                          <p:cNvPr id="0" name="Object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067425" y="1681718"/>
                            <a:ext cx="192853" cy="25392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 algn="ctr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167" name="Object 8"/>
              <p:cNvGraphicFramePr>
                <a:graphicFrameLocks noChangeAspect="1"/>
              </p:cNvGraphicFramePr>
              <p:nvPr/>
            </p:nvGraphicFramePr>
            <p:xfrm>
              <a:off x="6105519" y="3247595"/>
              <a:ext cx="162695" cy="2116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5537" name="Equation" r:id="rId15" imgW="2628900" imgH="3076575" progId="Equation.DSMT4">
                      <p:embed/>
                    </p:oleObj>
                  </mc:Choice>
                  <mc:Fallback>
                    <p:oleObj name="Equation" r:id="rId15" imgW="2628900" imgH="3076575" progId="Equation.DSMT4">
                      <p:embed/>
                      <p:pic>
                        <p:nvPicPr>
                          <p:cNvPr id="0" name="Object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105519" y="3247595"/>
                            <a:ext cx="162695" cy="21160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 algn="ctr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168" name="Arc 15"/>
              <p:cNvSpPr>
                <a:spLocks/>
              </p:cNvSpPr>
              <p:nvPr/>
            </p:nvSpPr>
            <p:spPr bwMode="auto">
              <a:xfrm flipH="1">
                <a:off x="6715030" y="2360836"/>
                <a:ext cx="1167435" cy="461566"/>
              </a:xfrm>
              <a:custGeom>
                <a:avLst/>
                <a:gdLst>
                  <a:gd name="T0" fmla="*/ 0 w 25572"/>
                  <a:gd name="T1" fmla="*/ 2147483646 h 21600"/>
                  <a:gd name="T2" fmla="*/ 2147483646 w 25572"/>
                  <a:gd name="T3" fmla="*/ 2147483646 h 21600"/>
                  <a:gd name="T4" fmla="*/ 2147483646 w 25572"/>
                  <a:gd name="T5" fmla="*/ 2147483646 h 21600"/>
                  <a:gd name="T6" fmla="*/ 0 60000 65536"/>
                  <a:gd name="T7" fmla="*/ 0 60000 65536"/>
                  <a:gd name="T8" fmla="*/ 0 60000 65536"/>
                  <a:gd name="T9" fmla="*/ 0 w 25572"/>
                  <a:gd name="T10" fmla="*/ 0 h 21600"/>
                  <a:gd name="T11" fmla="*/ 25572 w 25572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5572" h="21600" fill="none" extrusionOk="0">
                    <a:moveTo>
                      <a:pt x="-1" y="623"/>
                    </a:moveTo>
                    <a:cubicBezTo>
                      <a:pt x="1686" y="209"/>
                      <a:pt x="3417" y="0"/>
                      <a:pt x="5154" y="0"/>
                    </a:cubicBezTo>
                    <a:cubicBezTo>
                      <a:pt x="14366" y="0"/>
                      <a:pt x="22565" y="5843"/>
                      <a:pt x="25571" y="14552"/>
                    </a:cubicBezTo>
                  </a:path>
                  <a:path w="25572" h="21600" stroke="0" extrusionOk="0">
                    <a:moveTo>
                      <a:pt x="-1" y="623"/>
                    </a:moveTo>
                    <a:cubicBezTo>
                      <a:pt x="1686" y="209"/>
                      <a:pt x="3417" y="0"/>
                      <a:pt x="5154" y="0"/>
                    </a:cubicBezTo>
                    <a:cubicBezTo>
                      <a:pt x="14366" y="0"/>
                      <a:pt x="22565" y="5843"/>
                      <a:pt x="25571" y="14552"/>
                    </a:cubicBezTo>
                    <a:lnTo>
                      <a:pt x="5154" y="21600"/>
                    </a:lnTo>
                    <a:lnTo>
                      <a:pt x="-1" y="623"/>
                    </a:ln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graphicFrame>
            <p:nvGraphicFramePr>
              <p:cNvPr id="6169" name="Object 16"/>
              <p:cNvGraphicFramePr>
                <a:graphicFrameLocks noChangeAspect="1"/>
              </p:cNvGraphicFramePr>
              <p:nvPr/>
            </p:nvGraphicFramePr>
            <p:xfrm>
              <a:off x="7934050" y="2062607"/>
              <a:ext cx="723793" cy="33504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5538" name="Equation" r:id="rId17" imgW="10534650" imgH="4391025" progId="Equation.DSMT4">
                      <p:embed/>
                    </p:oleObj>
                  </mc:Choice>
                  <mc:Fallback>
                    <p:oleObj name="Equation" r:id="rId17" imgW="10534650" imgH="4391025" progId="Equation.DSMT4">
                      <p:embed/>
                      <p:pic>
                        <p:nvPicPr>
                          <p:cNvPr id="0" name="Object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934050" y="2062607"/>
                            <a:ext cx="723793" cy="33504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 algn="ctr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170" name="Line 33"/>
              <p:cNvSpPr>
                <a:spLocks noChangeShapeType="1"/>
              </p:cNvSpPr>
              <p:nvPr/>
            </p:nvSpPr>
            <p:spPr bwMode="auto">
              <a:xfrm>
                <a:off x="6715030" y="2274212"/>
                <a:ext cx="0" cy="101570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prstDash val="lgDash"/>
                <a:round/>
                <a:headEnd/>
                <a:tailEnd/>
              </a:ln>
              <a:extLst/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171" name="Line 34"/>
              <p:cNvSpPr>
                <a:spLocks noChangeShapeType="1"/>
              </p:cNvSpPr>
              <p:nvPr/>
            </p:nvSpPr>
            <p:spPr bwMode="auto">
              <a:xfrm>
                <a:off x="7022709" y="2739743"/>
                <a:ext cx="0" cy="55017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prstDash val="lgDash"/>
                <a:round/>
                <a:headEnd/>
                <a:tailEnd/>
              </a:ln>
              <a:extLst/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172" name="Line 35"/>
              <p:cNvSpPr>
                <a:spLocks noChangeShapeType="1"/>
              </p:cNvSpPr>
              <p:nvPr/>
            </p:nvSpPr>
            <p:spPr bwMode="auto">
              <a:xfrm>
                <a:off x="7553106" y="1893323"/>
                <a:ext cx="0" cy="139659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prstDash val="lgDash"/>
                <a:round/>
                <a:headEnd/>
                <a:tailEnd/>
              </a:ln>
              <a:extLst/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173" name="Line 36"/>
              <p:cNvSpPr>
                <a:spLocks noChangeShapeType="1"/>
              </p:cNvSpPr>
              <p:nvPr/>
            </p:nvSpPr>
            <p:spPr bwMode="auto">
              <a:xfrm>
                <a:off x="7895956" y="1851002"/>
                <a:ext cx="0" cy="143891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prstDash val="lgDash"/>
                <a:round/>
                <a:headEnd/>
                <a:tailEnd/>
              </a:ln>
              <a:extLst/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174" name="Arc 37"/>
              <p:cNvSpPr>
                <a:spLocks/>
              </p:cNvSpPr>
              <p:nvPr/>
            </p:nvSpPr>
            <p:spPr bwMode="auto">
              <a:xfrm flipH="1">
                <a:off x="6715030" y="1966876"/>
                <a:ext cx="1167435" cy="461566"/>
              </a:xfrm>
              <a:custGeom>
                <a:avLst/>
                <a:gdLst>
                  <a:gd name="T0" fmla="*/ 0 w 25572"/>
                  <a:gd name="T1" fmla="*/ 2147483646 h 21600"/>
                  <a:gd name="T2" fmla="*/ 2147483646 w 25572"/>
                  <a:gd name="T3" fmla="*/ 2147483646 h 21600"/>
                  <a:gd name="T4" fmla="*/ 2147483646 w 25572"/>
                  <a:gd name="T5" fmla="*/ 2147483646 h 21600"/>
                  <a:gd name="T6" fmla="*/ 0 60000 65536"/>
                  <a:gd name="T7" fmla="*/ 0 60000 65536"/>
                  <a:gd name="T8" fmla="*/ 0 60000 65536"/>
                  <a:gd name="T9" fmla="*/ 0 w 25572"/>
                  <a:gd name="T10" fmla="*/ 0 h 21600"/>
                  <a:gd name="T11" fmla="*/ 25572 w 25572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5572" h="21600" fill="none" extrusionOk="0">
                    <a:moveTo>
                      <a:pt x="-1" y="623"/>
                    </a:moveTo>
                    <a:cubicBezTo>
                      <a:pt x="1686" y="209"/>
                      <a:pt x="3417" y="0"/>
                      <a:pt x="5154" y="0"/>
                    </a:cubicBezTo>
                    <a:cubicBezTo>
                      <a:pt x="14366" y="0"/>
                      <a:pt x="22565" y="5843"/>
                      <a:pt x="25571" y="14552"/>
                    </a:cubicBezTo>
                  </a:path>
                  <a:path w="25572" h="21600" stroke="0" extrusionOk="0">
                    <a:moveTo>
                      <a:pt x="-1" y="623"/>
                    </a:moveTo>
                    <a:cubicBezTo>
                      <a:pt x="1686" y="209"/>
                      <a:pt x="3417" y="0"/>
                      <a:pt x="5154" y="0"/>
                    </a:cubicBezTo>
                    <a:cubicBezTo>
                      <a:pt x="14366" y="0"/>
                      <a:pt x="22565" y="5843"/>
                      <a:pt x="25571" y="14552"/>
                    </a:cubicBezTo>
                    <a:lnTo>
                      <a:pt x="5154" y="21600"/>
                    </a:lnTo>
                    <a:lnTo>
                      <a:pt x="-1" y="623"/>
                    </a:lnTo>
                    <a:close/>
                  </a:path>
                </a:pathLst>
              </a:custGeom>
              <a:grpFill/>
              <a:ln w="9525">
                <a:solidFill>
                  <a:srgbClr val="FF0000"/>
                </a:solidFill>
                <a:prstDash val="lgDash"/>
                <a:round/>
                <a:headEnd/>
                <a:tailEnd/>
              </a:ln>
              <a:ex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175" name="Arc 38"/>
              <p:cNvSpPr>
                <a:spLocks/>
              </p:cNvSpPr>
              <p:nvPr/>
            </p:nvSpPr>
            <p:spPr bwMode="auto">
              <a:xfrm flipH="1">
                <a:off x="6715030" y="2699405"/>
                <a:ext cx="1167435" cy="461566"/>
              </a:xfrm>
              <a:custGeom>
                <a:avLst/>
                <a:gdLst>
                  <a:gd name="T0" fmla="*/ 0 w 25572"/>
                  <a:gd name="T1" fmla="*/ 2147483646 h 21600"/>
                  <a:gd name="T2" fmla="*/ 2147483646 w 25572"/>
                  <a:gd name="T3" fmla="*/ 2147483646 h 21600"/>
                  <a:gd name="T4" fmla="*/ 2147483646 w 25572"/>
                  <a:gd name="T5" fmla="*/ 2147483646 h 21600"/>
                  <a:gd name="T6" fmla="*/ 0 60000 65536"/>
                  <a:gd name="T7" fmla="*/ 0 60000 65536"/>
                  <a:gd name="T8" fmla="*/ 0 60000 65536"/>
                  <a:gd name="T9" fmla="*/ 0 w 25572"/>
                  <a:gd name="T10" fmla="*/ 0 h 21600"/>
                  <a:gd name="T11" fmla="*/ 25572 w 25572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5572" h="21600" fill="none" extrusionOk="0">
                    <a:moveTo>
                      <a:pt x="-1" y="623"/>
                    </a:moveTo>
                    <a:cubicBezTo>
                      <a:pt x="1686" y="209"/>
                      <a:pt x="3417" y="0"/>
                      <a:pt x="5154" y="0"/>
                    </a:cubicBezTo>
                    <a:cubicBezTo>
                      <a:pt x="14366" y="0"/>
                      <a:pt x="22565" y="5843"/>
                      <a:pt x="25571" y="14552"/>
                    </a:cubicBezTo>
                  </a:path>
                  <a:path w="25572" h="21600" stroke="0" extrusionOk="0">
                    <a:moveTo>
                      <a:pt x="-1" y="623"/>
                    </a:moveTo>
                    <a:cubicBezTo>
                      <a:pt x="1686" y="209"/>
                      <a:pt x="3417" y="0"/>
                      <a:pt x="5154" y="0"/>
                    </a:cubicBezTo>
                    <a:cubicBezTo>
                      <a:pt x="14366" y="0"/>
                      <a:pt x="22565" y="5843"/>
                      <a:pt x="25571" y="14552"/>
                    </a:cubicBezTo>
                    <a:lnTo>
                      <a:pt x="5154" y="21600"/>
                    </a:lnTo>
                    <a:lnTo>
                      <a:pt x="-1" y="623"/>
                    </a:lnTo>
                    <a:close/>
                  </a:path>
                </a:pathLst>
              </a:custGeom>
              <a:grpFill/>
              <a:ln w="9525">
                <a:solidFill>
                  <a:srgbClr val="FF0000"/>
                </a:solidFill>
                <a:prstDash val="lgDash"/>
                <a:round/>
                <a:headEnd/>
                <a:tailEnd/>
              </a:ln>
              <a:ex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graphicFrame>
            <p:nvGraphicFramePr>
              <p:cNvPr id="6176" name="Object 39"/>
              <p:cNvGraphicFramePr>
                <a:graphicFrameLocks noChangeAspect="1"/>
              </p:cNvGraphicFramePr>
              <p:nvPr/>
            </p:nvGraphicFramePr>
            <p:xfrm>
              <a:off x="7948613" y="2486025"/>
              <a:ext cx="923925" cy="3000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5539" name="Equation" r:id="rId19" imgW="14925675" imgH="4391025" progId="Equation.DSMT4">
                      <p:embed/>
                    </p:oleObj>
                  </mc:Choice>
                  <mc:Fallback>
                    <p:oleObj name="Equation" r:id="rId19" imgW="14925675" imgH="4391025" progId="Equation.DSMT4">
                      <p:embed/>
                      <p:pic>
                        <p:nvPicPr>
                          <p:cNvPr id="0" name="Object 3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948613" y="2486025"/>
                            <a:ext cx="923925" cy="30003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 algn="ctr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177" name="Object 40"/>
              <p:cNvGraphicFramePr>
                <a:graphicFrameLocks noChangeAspect="1"/>
              </p:cNvGraphicFramePr>
              <p:nvPr/>
            </p:nvGraphicFramePr>
            <p:xfrm>
              <a:off x="7948613" y="1681163"/>
              <a:ext cx="923925" cy="3032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5540" name="Equation" r:id="rId21" imgW="14925675" imgH="4391025" progId="Equation.DSMT4">
                      <p:embed/>
                    </p:oleObj>
                  </mc:Choice>
                  <mc:Fallback>
                    <p:oleObj name="Equation" r:id="rId21" imgW="14925675" imgH="4391025" progId="Equation.DSMT4">
                      <p:embed/>
                      <p:pic>
                        <p:nvPicPr>
                          <p:cNvPr id="0" name="Object 4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948613" y="1681163"/>
                            <a:ext cx="923925" cy="3032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 algn="ctr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178" name="Object 41"/>
              <p:cNvGraphicFramePr>
                <a:graphicFrameLocks noChangeAspect="1"/>
              </p:cNvGraphicFramePr>
              <p:nvPr/>
            </p:nvGraphicFramePr>
            <p:xfrm>
              <a:off x="6600746" y="3332237"/>
              <a:ext cx="173012" cy="2116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5541" name="Equation" r:id="rId23" imgW="2190750" imgH="2409825" progId="Equation.DSMT4">
                      <p:embed/>
                    </p:oleObj>
                  </mc:Choice>
                  <mc:Fallback>
                    <p:oleObj name="Equation" r:id="rId23" imgW="2190750" imgH="2409825" progId="Equation.DSMT4">
                      <p:embed/>
                      <p:pic>
                        <p:nvPicPr>
                          <p:cNvPr id="0" name="Object 4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600746" y="3332237"/>
                            <a:ext cx="173012" cy="21160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 algn="ctr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179" name="Object 42"/>
              <p:cNvGraphicFramePr>
                <a:graphicFrameLocks noChangeAspect="1"/>
              </p:cNvGraphicFramePr>
              <p:nvPr/>
            </p:nvGraphicFramePr>
            <p:xfrm>
              <a:off x="7819767" y="3332237"/>
              <a:ext cx="163488" cy="25392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5542" name="Equation" r:id="rId25" imgW="2190750" imgH="3076575" progId="Equation.DSMT4">
                      <p:embed/>
                    </p:oleObj>
                  </mc:Choice>
                  <mc:Fallback>
                    <p:oleObj name="Equation" r:id="rId25" imgW="2190750" imgH="3076575" progId="Equation.DSMT4">
                      <p:embed/>
                      <p:pic>
                        <p:nvPicPr>
                          <p:cNvPr id="0" name="Object 4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819767" y="3332237"/>
                            <a:ext cx="163488" cy="25392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 algn="ctr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180" name="任意多边形 33"/>
              <p:cNvSpPr>
                <a:spLocks noChangeArrowheads="1"/>
              </p:cNvSpPr>
              <p:nvPr/>
            </p:nvSpPr>
            <p:spPr bwMode="auto">
              <a:xfrm>
                <a:off x="6715030" y="1966876"/>
                <a:ext cx="1180926" cy="906192"/>
              </a:xfrm>
              <a:custGeom>
                <a:avLst/>
                <a:gdLst>
                  <a:gd name="T0" fmla="*/ 0 w 1189972"/>
                  <a:gd name="T1" fmla="*/ 436323 h 968679"/>
                  <a:gd name="T2" fmla="*/ 338202 w 1189972"/>
                  <a:gd name="T3" fmla="*/ 899786 h 968679"/>
                  <a:gd name="T4" fmla="*/ 826717 w 1189972"/>
                  <a:gd name="T5" fmla="*/ 22964 h 968679"/>
                  <a:gd name="T6" fmla="*/ 1189972 w 1189972"/>
                  <a:gd name="T7" fmla="*/ 762000 h 9686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89972"/>
                  <a:gd name="T13" fmla="*/ 0 h 968679"/>
                  <a:gd name="T14" fmla="*/ 1189972 w 1189972"/>
                  <a:gd name="T15" fmla="*/ 968679 h 9686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89972" h="968679">
                    <a:moveTo>
                      <a:pt x="0" y="436323"/>
                    </a:moveTo>
                    <a:cubicBezTo>
                      <a:pt x="100208" y="702501"/>
                      <a:pt x="200416" y="968679"/>
                      <a:pt x="338202" y="899786"/>
                    </a:cubicBezTo>
                    <a:cubicBezTo>
                      <a:pt x="475988" y="830893"/>
                      <a:pt x="684755" y="45928"/>
                      <a:pt x="826717" y="22964"/>
                    </a:cubicBezTo>
                    <a:cubicBezTo>
                      <a:pt x="968679" y="0"/>
                      <a:pt x="1079325" y="381000"/>
                      <a:pt x="1189972" y="762000"/>
                    </a:cubicBezTo>
                  </a:path>
                </a:pathLst>
              </a:custGeom>
              <a:grpFill/>
              <a:ln w="22225" algn="ctr">
                <a:solidFill>
                  <a:srgbClr val="002060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aphicFrame>
          <p:nvGraphicFramePr>
            <p:cNvPr id="6161" name="Object 45"/>
            <p:cNvGraphicFramePr>
              <a:graphicFrameLocks noChangeAspect="1"/>
            </p:cNvGraphicFramePr>
            <p:nvPr/>
          </p:nvGraphicFramePr>
          <p:xfrm>
            <a:off x="6500826" y="1530790"/>
            <a:ext cx="571504" cy="3265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543" name="Equation" r:id="rId27" imgW="7019925" imgH="4391025" progId="Equation.DSMT4">
                    <p:embed/>
                  </p:oleObj>
                </mc:Choice>
                <mc:Fallback>
                  <p:oleObj name="Equation" r:id="rId27" imgW="7019925" imgH="4391025" progId="Equation.DSMT4">
                    <p:embed/>
                    <p:pic>
                      <p:nvPicPr>
                        <p:cNvPr id="0" name="Object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00826" y="1530790"/>
                          <a:ext cx="571504" cy="3265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162" name="直接箭头连接符 35"/>
            <p:cNvCxnSpPr>
              <a:cxnSpLocks noChangeShapeType="1"/>
            </p:cNvCxnSpPr>
            <p:nvPr/>
          </p:nvCxnSpPr>
          <p:spPr bwMode="auto">
            <a:xfrm>
              <a:off x="6858016" y="1857364"/>
              <a:ext cx="500066" cy="285752"/>
            </a:xfrm>
            <a:prstGeom prst="straightConnector1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2319425" y="2694054"/>
                <a:ext cx="39165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&lt;…&lt;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425" y="2694054"/>
                <a:ext cx="3916585" cy="369332"/>
              </a:xfrm>
              <a:prstGeom prst="rect">
                <a:avLst/>
              </a:prstGeom>
              <a:blipFill>
                <a:blip r:embed="rId29"/>
                <a:stretch>
                  <a:fillRect l="-467" r="-1089"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340160" y="344261"/>
            <a:ext cx="42242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3.  </a:t>
            </a:r>
            <a:r>
              <a:rPr lang="zh-CN" altLang="en-US" sz="2800" dirty="0"/>
              <a:t>勒让德多项式递推公式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223821" y="2007415"/>
                <a:ext cx="29823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1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1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800" dirty="0"/>
                  <a:t>x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821" y="2007415"/>
                <a:ext cx="2982355" cy="430887"/>
              </a:xfrm>
              <a:prstGeom prst="rect">
                <a:avLst/>
              </a:prstGeom>
              <a:blipFill>
                <a:blip r:embed="rId3"/>
                <a:stretch>
                  <a:fillRect t="-25352" r="-5930" b="-492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071604" y="2884543"/>
                <a:ext cx="148604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604" y="2884543"/>
                <a:ext cx="148604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4461791"/>
              </p:ext>
            </p:extLst>
          </p:nvPr>
        </p:nvGraphicFramePr>
        <p:xfrm>
          <a:off x="2495600" y="2636912"/>
          <a:ext cx="2963345" cy="89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71" name="公式" r:id="rId5" imgW="1384200" imgH="419040" progId="Equation.3">
                  <p:embed/>
                </p:oleObj>
              </mc:Choice>
              <mc:Fallback>
                <p:oleObj name="公式" r:id="rId5" imgW="1384200" imgH="419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95600" y="2636912"/>
                        <a:ext cx="2963345" cy="896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143612" y="3933056"/>
                <a:ext cx="34525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1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800" dirty="0"/>
                  <a:t>为</a:t>
                </a:r>
                <a:r>
                  <a:rPr lang="en-US" altLang="zh-CN" sz="2800" dirty="0"/>
                  <a:t>n </a:t>
                </a:r>
                <a:r>
                  <a:rPr lang="zh-CN" altLang="en-US" sz="2800" dirty="0"/>
                  <a:t>次多项式。</a:t>
                </a: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612" y="3933056"/>
                <a:ext cx="3452548" cy="523220"/>
              </a:xfrm>
              <a:prstGeom prst="rect">
                <a:avLst/>
              </a:prstGeom>
              <a:blipFill>
                <a:blip r:embed="rId7"/>
                <a:stretch>
                  <a:fillRect t="-15116" r="-2297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/>
        </p:nvSpPr>
        <p:spPr>
          <a:xfrm>
            <a:off x="2823550" y="1042748"/>
            <a:ext cx="1492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</a:rPr>
              <a:t>区间</a:t>
            </a:r>
            <a:r>
              <a:rPr lang="en-US" altLang="zh-CN" dirty="0">
                <a:solidFill>
                  <a:srgbClr val="7030A0"/>
                </a:solidFill>
              </a:rPr>
              <a:t>[-1,1]</a:t>
            </a:r>
            <a:endParaRPr lang="zh-CN" alt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4565572" y="1042748"/>
                <a:ext cx="22842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rgbClr val="7030A0"/>
                    </a:solidFill>
                  </a:rPr>
                  <a:t>权函数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)≡1</m:t>
                    </m:r>
                  </m:oMath>
                </a14:m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572" y="1042748"/>
                <a:ext cx="2284280" cy="461665"/>
              </a:xfrm>
              <a:prstGeom prst="rect">
                <a:avLst/>
              </a:prstGeom>
              <a:blipFill>
                <a:blip r:embed="rId8"/>
                <a:stretch>
                  <a:fillRect l="-4267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2" descr="https://img-blog.csdnimg.cn/1fc2b6c87dc14b869a65f9f1c35e7184.png?x-oss-process=image/watermark,type_ZHJvaWRzYW5zZmFsbGJhY2s,shadow_50,text_Q1NETiBA6KW_5bK46KGM6ICF,size_20,color_FFFFFF,t_70,g_se,x_16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" t="3214" b="3173"/>
          <a:stretch/>
        </p:blipFill>
        <p:spPr bwMode="auto">
          <a:xfrm>
            <a:off x="5458945" y="2259550"/>
            <a:ext cx="6966721" cy="439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340160" y="5229200"/>
            <a:ext cx="4416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[-1,1]</a:t>
            </a:r>
            <a:r>
              <a:rPr lang="zh-CN" altLang="en-US" dirty="0"/>
              <a:t>内有</a:t>
            </a:r>
            <a:r>
              <a:rPr lang="en-US" altLang="zh-CN" dirty="0"/>
              <a:t>n</a:t>
            </a:r>
            <a:r>
              <a:rPr lang="zh-CN" altLang="en-US" dirty="0"/>
              <a:t>个不同的实零点。</a:t>
            </a:r>
          </a:p>
        </p:txBody>
      </p:sp>
    </p:spTree>
    <p:extLst>
      <p:ext uri="{BB962C8B-B14F-4D97-AF65-F5344CB8AC3E}">
        <p14:creationId xmlns:p14="http://schemas.microsoft.com/office/powerpoint/2010/main" val="399800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83432" y="404664"/>
            <a:ext cx="1001242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buAutoNum type="arabicPeriod" startAt="3"/>
            </a:pPr>
            <a:r>
              <a:rPr lang="zh-CN" altLang="en-US" sz="2800" dirty="0"/>
              <a:t>勒让德多项式的性质</a:t>
            </a:r>
            <a:endParaRPr lang="en-US" altLang="zh-CN" sz="2800" dirty="0"/>
          </a:p>
          <a:p>
            <a:pPr>
              <a:spcBef>
                <a:spcPts val="600"/>
              </a:spcBef>
            </a:pPr>
            <a:r>
              <a:rPr lang="en-US" altLang="zh-CN" dirty="0"/>
              <a:t>      1)</a:t>
            </a:r>
            <a:r>
              <a:rPr lang="zh-CN" altLang="en-US" dirty="0"/>
              <a:t>正交性</a:t>
            </a:r>
            <a:endParaRPr lang="en-US" altLang="zh-CN" dirty="0"/>
          </a:p>
          <a:p>
            <a:pPr>
              <a:spcBef>
                <a:spcPts val="600"/>
              </a:spcBef>
            </a:pPr>
            <a:endParaRPr lang="en-US" altLang="zh-CN" dirty="0"/>
          </a:p>
          <a:p>
            <a:pPr>
              <a:spcBef>
                <a:spcPts val="600"/>
              </a:spcBef>
            </a:pPr>
            <a:endParaRPr lang="en-US" altLang="zh-CN" dirty="0"/>
          </a:p>
          <a:p>
            <a:pPr>
              <a:spcBef>
                <a:spcPts val="600"/>
              </a:spcBef>
            </a:pPr>
            <a:endParaRPr lang="en-US" altLang="zh-CN" dirty="0"/>
          </a:p>
          <a:p>
            <a:pPr>
              <a:spcBef>
                <a:spcPts val="600"/>
              </a:spcBef>
            </a:pPr>
            <a:endParaRPr lang="en-US" altLang="zh-CN" dirty="0"/>
          </a:p>
          <a:p>
            <a:pPr>
              <a:spcBef>
                <a:spcPts val="600"/>
              </a:spcBef>
            </a:pPr>
            <a:endParaRPr lang="en-US" altLang="zh-CN" dirty="0"/>
          </a:p>
          <a:p>
            <a:pPr marL="457200" indent="-457200">
              <a:spcBef>
                <a:spcPts val="600"/>
              </a:spcBef>
              <a:buAutoNum type="arabicParenR" startAt="2"/>
            </a:pPr>
            <a:r>
              <a:rPr lang="zh-CN" altLang="en-US" dirty="0"/>
              <a:t>奇偶性：</a:t>
            </a:r>
            <a:endParaRPr lang="en-US" altLang="zh-CN" dirty="0"/>
          </a:p>
          <a:p>
            <a:pPr>
              <a:spcBef>
                <a:spcPts val="600"/>
              </a:spcBef>
            </a:pPr>
            <a:endParaRPr lang="en-US" altLang="zh-CN" dirty="0"/>
          </a:p>
          <a:p>
            <a:pPr>
              <a:spcBef>
                <a:spcPts val="600"/>
              </a:spcBef>
            </a:pPr>
            <a:r>
              <a:rPr lang="en-US" altLang="zh-CN" dirty="0"/>
              <a:t>3</a:t>
            </a:r>
            <a:r>
              <a:rPr lang="zh-CN" altLang="en-US" dirty="0"/>
              <a:t>）递推性：</a:t>
            </a:r>
            <a:endParaRPr lang="en-US" altLang="zh-CN" dirty="0"/>
          </a:p>
          <a:p>
            <a:pPr>
              <a:spcBef>
                <a:spcPts val="600"/>
              </a:spcBef>
            </a:pPr>
            <a:endParaRPr lang="en-US" altLang="zh-CN" dirty="0"/>
          </a:p>
          <a:p>
            <a:pPr>
              <a:spcBef>
                <a:spcPts val="600"/>
              </a:spcBef>
            </a:pPr>
            <a:endParaRPr lang="en-US" altLang="zh-CN" dirty="0"/>
          </a:p>
          <a:p>
            <a:pPr>
              <a:spcBef>
                <a:spcPts val="600"/>
              </a:spcBef>
            </a:pPr>
            <a:r>
              <a:rPr lang="en-US" altLang="zh-CN" dirty="0"/>
              <a:t>4)</a:t>
            </a:r>
            <a:r>
              <a:rPr lang="zh-CN" altLang="en-US" dirty="0"/>
              <a:t>在所有最高项系数为</a:t>
            </a:r>
            <a:r>
              <a:rPr lang="en-US" altLang="zh-CN" dirty="0"/>
              <a:t>1</a:t>
            </a:r>
            <a:r>
              <a:rPr lang="zh-CN" altLang="en-US" dirty="0"/>
              <a:t>的</a:t>
            </a:r>
            <a:r>
              <a:rPr lang="en-US" altLang="zh-CN" dirty="0"/>
              <a:t>n</a:t>
            </a:r>
            <a:r>
              <a:rPr lang="zh-CN" altLang="en-US" dirty="0"/>
              <a:t>次多项式中，勒让德对项式在</a:t>
            </a:r>
            <a:r>
              <a:rPr lang="en-US" altLang="zh-CN" dirty="0"/>
              <a:t>[-1,1]</a:t>
            </a:r>
            <a:r>
              <a:rPr lang="zh-CN" altLang="en-US" dirty="0"/>
              <a:t>上与</a:t>
            </a:r>
            <a:r>
              <a:rPr lang="en-US" altLang="zh-CN" dirty="0"/>
              <a:t>0</a:t>
            </a:r>
            <a:r>
              <a:rPr lang="zh-CN" altLang="en-US" dirty="0"/>
              <a:t>的平方误差最小。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151485" y="1112126"/>
                <a:ext cx="3695948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485" y="1112126"/>
                <a:ext cx="3695948" cy="1271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2139288" y="2411007"/>
            <a:ext cx="7416289" cy="896420"/>
            <a:chOff x="581" y="1451"/>
            <a:chExt cx="4569" cy="528"/>
          </a:xfrm>
        </p:grpSpPr>
        <p:graphicFrame>
          <p:nvGraphicFramePr>
            <p:cNvPr id="5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95110314"/>
                </p:ext>
              </p:extLst>
            </p:nvPr>
          </p:nvGraphicFramePr>
          <p:xfrm>
            <a:off x="581" y="1457"/>
            <a:ext cx="2077" cy="5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484" name="公式" r:id="rId4" imgW="1447560" imgH="444240" progId="Equation.3">
                    <p:embed/>
                  </p:oleObj>
                </mc:Choice>
                <mc:Fallback>
                  <p:oleObj name="公式" r:id="rId4" imgW="1447560" imgH="444240" progId="Equation.3">
                    <p:embed/>
                    <p:pic>
                      <p:nvPicPr>
                        <p:cNvPr id="14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1" y="1457"/>
                          <a:ext cx="2077" cy="5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01676840"/>
                </p:ext>
              </p:extLst>
            </p:nvPr>
          </p:nvGraphicFramePr>
          <p:xfrm>
            <a:off x="2743" y="1451"/>
            <a:ext cx="2407" cy="4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485" name="公式" r:id="rId6" imgW="1676160" imgH="406080" progId="Equation.3">
                    <p:embed/>
                  </p:oleObj>
                </mc:Choice>
                <mc:Fallback>
                  <p:oleObj name="公式" r:id="rId6" imgW="1676160" imgH="406080" progId="Equation.3">
                    <p:embed/>
                    <p:pic>
                      <p:nvPicPr>
                        <p:cNvPr id="17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3" y="1451"/>
                          <a:ext cx="2407" cy="4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0616980"/>
              </p:ext>
            </p:extLst>
          </p:nvPr>
        </p:nvGraphicFramePr>
        <p:xfrm>
          <a:off x="6131854" y="525545"/>
          <a:ext cx="5857892" cy="1173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86" name="Equation" r:id="rId8" imgW="41890765" imgH="8096086" progId="Equation.DSMT4">
                  <p:embed/>
                </p:oleObj>
              </mc:Choice>
              <mc:Fallback>
                <p:oleObj name="Equation" r:id="rId8" imgW="41890765" imgH="8096086" progId="Equation.DSMT4">
                  <p:embed/>
                  <p:pic>
                    <p:nvPicPr>
                      <p:cNvPr id="18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1854" y="525545"/>
                        <a:ext cx="5857892" cy="117316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accent1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47562" y="3576352"/>
            <a:ext cx="2496150" cy="446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145" y="4529127"/>
            <a:ext cx="1150938" cy="45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051" y="4564630"/>
            <a:ext cx="2036763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2904399" y="5127366"/>
                <a:ext cx="6454909" cy="5243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0,1,…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399" y="5127366"/>
                <a:ext cx="6454909" cy="524311"/>
              </a:xfrm>
              <a:prstGeom prst="rect">
                <a:avLst/>
              </a:prstGeom>
              <a:blipFill>
                <a:blip r:embed="rId13"/>
                <a:stretch>
                  <a:fillRect t="-3488" r="-2077" b="-197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018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6341409"/>
              </p:ext>
            </p:extLst>
          </p:nvPr>
        </p:nvGraphicFramePr>
        <p:xfrm>
          <a:off x="3049750" y="4509120"/>
          <a:ext cx="5857892" cy="1173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15" name="Equation" r:id="rId3" imgW="41890765" imgH="8096086" progId="Equation.DSMT4">
                  <p:embed/>
                </p:oleObj>
              </mc:Choice>
              <mc:Fallback>
                <p:oleObj name="Equation" r:id="rId3" imgW="41890765" imgH="8096086" progId="Equation.DSMT4">
                  <p:embed/>
                  <p:pic>
                    <p:nvPicPr>
                      <p:cNvPr id="30727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9750" y="4509120"/>
                        <a:ext cx="5857892" cy="1173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prstDash val="lgDash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911424" y="623834"/>
            <a:ext cx="4480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2060"/>
                </a:solidFill>
              </a:rPr>
              <a:t>用正交多项式作平方逼近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4387" y="1412776"/>
            <a:ext cx="6615430" cy="1656184"/>
          </a:xfrm>
          <a:prstGeom prst="rect">
            <a:avLst/>
          </a:prstGeom>
        </p:spPr>
      </p:pic>
      <p:grpSp>
        <p:nvGrpSpPr>
          <p:cNvPr id="39" name="Group 9"/>
          <p:cNvGrpSpPr>
            <a:grpSpLocks/>
          </p:cNvGrpSpPr>
          <p:nvPr/>
        </p:nvGrpSpPr>
        <p:grpSpPr bwMode="auto">
          <a:xfrm>
            <a:off x="2854096" y="3442682"/>
            <a:ext cx="6842305" cy="866787"/>
            <a:chOff x="564" y="1992"/>
            <a:chExt cx="4430" cy="527"/>
          </a:xfrm>
          <a:solidFill>
            <a:srgbClr val="FFFF00"/>
          </a:solidFill>
        </p:grpSpPr>
        <p:graphicFrame>
          <p:nvGraphicFramePr>
            <p:cNvPr id="41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31335653"/>
                </p:ext>
              </p:extLst>
            </p:nvPr>
          </p:nvGraphicFramePr>
          <p:xfrm>
            <a:off x="564" y="1997"/>
            <a:ext cx="2077" cy="5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516" name="公式" r:id="rId6" imgW="1447560" imgH="444240" progId="Equation.3">
                    <p:embed/>
                  </p:oleObj>
                </mc:Choice>
                <mc:Fallback>
                  <p:oleObj name="公式" r:id="rId6" imgW="1447560" imgH="444240" progId="Equation.3">
                    <p:embed/>
                    <p:pic>
                      <p:nvPicPr>
                        <p:cNvPr id="13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4" y="1997"/>
                          <a:ext cx="2077" cy="5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67757452"/>
                </p:ext>
              </p:extLst>
            </p:nvPr>
          </p:nvGraphicFramePr>
          <p:xfrm>
            <a:off x="2587" y="1992"/>
            <a:ext cx="2407" cy="4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517" name="公式" r:id="rId8" imgW="1676160" imgH="406080" progId="Equation.3">
                    <p:embed/>
                  </p:oleObj>
                </mc:Choice>
                <mc:Fallback>
                  <p:oleObj name="公式" r:id="rId8" imgW="1676160" imgH="406080" progId="Equation.3">
                    <p:embed/>
                    <p:pic>
                      <p:nvPicPr>
                        <p:cNvPr id="14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87" y="1992"/>
                          <a:ext cx="2407" cy="4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7"/>
          <p:cNvGrpSpPr>
            <a:grpSpLocks/>
          </p:cNvGrpSpPr>
          <p:nvPr/>
        </p:nvGrpSpPr>
        <p:grpSpPr bwMode="auto">
          <a:xfrm>
            <a:off x="816275" y="859609"/>
            <a:ext cx="8843388" cy="558800"/>
            <a:chOff x="96177" y="594053"/>
            <a:chExt cx="8641198" cy="560060"/>
          </a:xfrm>
        </p:grpSpPr>
        <p:sp>
          <p:nvSpPr>
            <p:cNvPr id="31760" name="Text Box 4"/>
            <p:cNvSpPr txBox="1">
              <a:spLocks noChangeArrowheads="1"/>
            </p:cNvSpPr>
            <p:nvPr/>
          </p:nvSpPr>
          <p:spPr bwMode="auto">
            <a:xfrm>
              <a:off x="96177" y="594053"/>
              <a:ext cx="206260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prstDash val="lgDash"/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800" dirty="0">
                  <a:solidFill>
                    <a:srgbClr val="660066"/>
                  </a:solidFill>
                </a:rPr>
                <a:t>【</a:t>
              </a:r>
              <a:r>
                <a:rPr lang="zh-CN" altLang="en-US" sz="2800" dirty="0">
                  <a:solidFill>
                    <a:srgbClr val="660066"/>
                  </a:solidFill>
                </a:rPr>
                <a:t>例</a:t>
              </a:r>
              <a:r>
                <a:rPr lang="en-US" altLang="zh-CN" sz="2800" dirty="0">
                  <a:solidFill>
                    <a:srgbClr val="660066"/>
                  </a:solidFill>
                </a:rPr>
                <a:t>10】</a:t>
              </a:r>
              <a:r>
                <a:rPr lang="zh-CN" altLang="en-US" sz="2800" dirty="0"/>
                <a:t>求</a:t>
              </a:r>
            </a:p>
          </p:txBody>
        </p:sp>
        <p:sp>
          <p:nvSpPr>
            <p:cNvPr id="31761" name="Text Box 7"/>
            <p:cNvSpPr txBox="1">
              <a:spLocks noChangeArrowheads="1"/>
            </p:cNvSpPr>
            <p:nvPr/>
          </p:nvSpPr>
          <p:spPr bwMode="auto">
            <a:xfrm>
              <a:off x="3279775" y="620713"/>
              <a:ext cx="533400" cy="46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prstDash val="lgDash"/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>
                  <a:solidFill>
                    <a:srgbClr val="000066"/>
                  </a:solidFill>
                </a:rPr>
                <a:t>在</a:t>
              </a:r>
            </a:p>
          </p:txBody>
        </p:sp>
        <p:sp>
          <p:nvSpPr>
            <p:cNvPr id="31762" name="Text Box 8"/>
            <p:cNvSpPr txBox="1">
              <a:spLocks noChangeArrowheads="1"/>
            </p:cNvSpPr>
            <p:nvPr/>
          </p:nvSpPr>
          <p:spPr bwMode="auto">
            <a:xfrm>
              <a:off x="4346575" y="620713"/>
              <a:ext cx="4390800" cy="46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prstDash val="lg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>
                  <a:solidFill>
                    <a:srgbClr val="000066"/>
                  </a:solidFill>
                </a:rPr>
                <a:t>上的三次最佳平方逼近多项式。</a:t>
              </a:r>
            </a:p>
          </p:txBody>
        </p:sp>
        <p:graphicFrame>
          <p:nvGraphicFramePr>
            <p:cNvPr id="31763" name="Object 2"/>
            <p:cNvGraphicFramePr>
              <a:graphicFrameLocks noChangeAspect="1"/>
            </p:cNvGraphicFramePr>
            <p:nvPr/>
          </p:nvGraphicFramePr>
          <p:xfrm>
            <a:off x="1908175" y="620713"/>
            <a:ext cx="1524000" cy="533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162" name="Equation" r:id="rId3" imgW="10972800" imgH="4391025" progId="Equation.DSMT4">
                    <p:embed/>
                  </p:oleObj>
                </mc:Choice>
                <mc:Fallback>
                  <p:oleObj name="Equation" r:id="rId3" imgW="10972800" imgH="4391025" progId="Equation.DSMT4">
                    <p:embed/>
                    <p:pic>
                      <p:nvPicPr>
                        <p:cNvPr id="31763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8175" y="620713"/>
                          <a:ext cx="1524000" cy="533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prstDash val="lgDash"/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764" name="Object 3"/>
            <p:cNvGraphicFramePr>
              <a:graphicFrameLocks noChangeAspect="1"/>
            </p:cNvGraphicFramePr>
            <p:nvPr/>
          </p:nvGraphicFramePr>
          <p:xfrm>
            <a:off x="3660775" y="620713"/>
            <a:ext cx="762000" cy="492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163" name="Equation" r:id="rId5" imgW="6800850" imgH="4391025" progId="Equation.DSMT4">
                    <p:embed/>
                  </p:oleObj>
                </mc:Choice>
                <mc:Fallback>
                  <p:oleObj name="Equation" r:id="rId5" imgW="6800850" imgH="4391025" progId="Equation.DSMT4">
                    <p:embed/>
                    <p:pic>
                      <p:nvPicPr>
                        <p:cNvPr id="31764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60775" y="620713"/>
                          <a:ext cx="762000" cy="492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prstDash val="lgDash"/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1753" name="Text Box 11"/>
          <p:cNvSpPr txBox="1">
            <a:spLocks noChangeArrowheads="1"/>
          </p:cNvSpPr>
          <p:nvPr/>
        </p:nvSpPr>
        <p:spPr bwMode="auto">
          <a:xfrm>
            <a:off x="1415480" y="1632803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prstDash val="lg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FF00FF"/>
                </a:solidFill>
              </a:rPr>
              <a:t>解：</a:t>
            </a:r>
          </a:p>
        </p:txBody>
      </p:sp>
      <p:graphicFrame>
        <p:nvGraphicFramePr>
          <p:cNvPr id="21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1212683"/>
              </p:ext>
            </p:extLst>
          </p:nvPr>
        </p:nvGraphicFramePr>
        <p:xfrm>
          <a:off x="6059784" y="-88285"/>
          <a:ext cx="5857892" cy="1173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64" name="Equation" r:id="rId7" imgW="41890765" imgH="8096086" progId="Equation.DSMT4">
                  <p:embed/>
                </p:oleObj>
              </mc:Choice>
              <mc:Fallback>
                <p:oleObj name="Equation" r:id="rId7" imgW="41890765" imgH="8096086" progId="Equation.DSMT4">
                  <p:embed/>
                  <p:pic>
                    <p:nvPicPr>
                      <p:cNvPr id="21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9784" y="-88285"/>
                        <a:ext cx="5857892" cy="1173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prstDash val="lgDash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组合 9"/>
          <p:cNvGrpSpPr/>
          <p:nvPr/>
        </p:nvGrpSpPr>
        <p:grpSpPr>
          <a:xfrm>
            <a:off x="1898923" y="3151634"/>
            <a:ext cx="8079284" cy="3260407"/>
            <a:chOff x="1898923" y="3151634"/>
            <a:chExt cx="8079284" cy="3260407"/>
          </a:xfrm>
        </p:grpSpPr>
        <p:graphicFrame>
          <p:nvGraphicFramePr>
            <p:cNvPr id="27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13549863"/>
                </p:ext>
              </p:extLst>
            </p:nvPr>
          </p:nvGraphicFramePr>
          <p:xfrm>
            <a:off x="1898923" y="5656391"/>
            <a:ext cx="5508625" cy="755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165" name="公式" r:id="rId9" imgW="2425680" imgH="406080" progId="Equation.3">
                    <p:embed/>
                  </p:oleObj>
                </mc:Choice>
                <mc:Fallback>
                  <p:oleObj name="公式" r:id="rId9" imgW="2425680" imgH="406080" progId="Equation.3">
                    <p:embed/>
                    <p:pic>
                      <p:nvPicPr>
                        <p:cNvPr id="27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8923" y="5656391"/>
                          <a:ext cx="5508625" cy="755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36475406"/>
                </p:ext>
              </p:extLst>
            </p:nvPr>
          </p:nvGraphicFramePr>
          <p:xfrm>
            <a:off x="7095307" y="5651628"/>
            <a:ext cx="2882900" cy="731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166" name="Equation" r:id="rId11" imgW="1269720" imgH="393480" progId="Equation.3">
                    <p:embed/>
                  </p:oleObj>
                </mc:Choice>
                <mc:Fallback>
                  <p:oleObj name="Equation" r:id="rId11" imgW="1269720" imgH="393480" progId="Equation.3">
                    <p:embed/>
                    <p:pic>
                      <p:nvPicPr>
                        <p:cNvPr id="28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95307" y="5651628"/>
                          <a:ext cx="2882900" cy="7318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4425910"/>
                </p:ext>
              </p:extLst>
            </p:nvPr>
          </p:nvGraphicFramePr>
          <p:xfrm>
            <a:off x="2452688" y="3181350"/>
            <a:ext cx="3489325" cy="638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167" name="公式" r:id="rId13" imgW="1536480" imgH="342720" progId="Equation.3">
                    <p:embed/>
                  </p:oleObj>
                </mc:Choice>
                <mc:Fallback>
                  <p:oleObj name="公式" r:id="rId13" imgW="1536480" imgH="342720" progId="Equation.3">
                    <p:embed/>
                    <p:pic>
                      <p:nvPicPr>
                        <p:cNvPr id="29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52688" y="3181350"/>
                          <a:ext cx="3489325" cy="6381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34303271"/>
                </p:ext>
              </p:extLst>
            </p:nvPr>
          </p:nvGraphicFramePr>
          <p:xfrm>
            <a:off x="2629669" y="3985072"/>
            <a:ext cx="3230563" cy="614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168" name="公式" r:id="rId15" imgW="1422360" imgH="330120" progId="Equation.3">
                    <p:embed/>
                  </p:oleObj>
                </mc:Choice>
                <mc:Fallback>
                  <p:oleObj name="公式" r:id="rId15" imgW="1422360" imgH="330120" progId="Equation.3">
                    <p:embed/>
                    <p:pic>
                      <p:nvPicPr>
                        <p:cNvPr id="3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9669" y="3985072"/>
                          <a:ext cx="3230563" cy="6143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45142331"/>
                </p:ext>
              </p:extLst>
            </p:nvPr>
          </p:nvGraphicFramePr>
          <p:xfrm>
            <a:off x="2120900" y="4772025"/>
            <a:ext cx="5218113" cy="755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169" name="公式" r:id="rId17" imgW="2298600" imgH="406080" progId="Equation.3">
                    <p:embed/>
                  </p:oleObj>
                </mc:Choice>
                <mc:Fallback>
                  <p:oleObj name="公式" r:id="rId17" imgW="2298600" imgH="406080" progId="Equation.3">
                    <p:embed/>
                    <p:pic>
                      <p:nvPicPr>
                        <p:cNvPr id="31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20900" y="4772025"/>
                          <a:ext cx="5218113" cy="755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3625799"/>
                </p:ext>
              </p:extLst>
            </p:nvPr>
          </p:nvGraphicFramePr>
          <p:xfrm>
            <a:off x="5853882" y="3151634"/>
            <a:ext cx="2220912" cy="731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170" name="Equation" r:id="rId19" imgW="977760" imgH="393480" progId="Equation.3">
                    <p:embed/>
                  </p:oleObj>
                </mc:Choice>
                <mc:Fallback>
                  <p:oleObj name="Equation" r:id="rId19" imgW="977760" imgH="393480" progId="Equation.3">
                    <p:embed/>
                    <p:pic>
                      <p:nvPicPr>
                        <p:cNvPr id="32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53882" y="3151634"/>
                          <a:ext cx="2220912" cy="7318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1384349"/>
                </p:ext>
              </p:extLst>
            </p:nvPr>
          </p:nvGraphicFramePr>
          <p:xfrm>
            <a:off x="5939607" y="4097784"/>
            <a:ext cx="2192337" cy="425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171" name="Equation" r:id="rId21" imgW="965160" imgH="228600" progId="Equation.3">
                    <p:embed/>
                  </p:oleObj>
                </mc:Choice>
                <mc:Fallback>
                  <p:oleObj name="Equation" r:id="rId21" imgW="965160" imgH="228600" progId="Equation.3">
                    <p:embed/>
                    <p:pic>
                      <p:nvPicPr>
                        <p:cNvPr id="33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39607" y="4097784"/>
                          <a:ext cx="2192337" cy="4254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97042081"/>
                </p:ext>
              </p:extLst>
            </p:nvPr>
          </p:nvGraphicFramePr>
          <p:xfrm>
            <a:off x="7095307" y="4783584"/>
            <a:ext cx="2220912" cy="731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172" name="Equation" r:id="rId23" imgW="977760" imgH="393480" progId="Equation.3">
                    <p:embed/>
                  </p:oleObj>
                </mc:Choice>
                <mc:Fallback>
                  <p:oleObj name="Equation" r:id="rId23" imgW="977760" imgH="393480" progId="Equation.3">
                    <p:embed/>
                    <p:pic>
                      <p:nvPicPr>
                        <p:cNvPr id="34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95307" y="4783584"/>
                          <a:ext cx="2220912" cy="7318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5" name="Group 11"/>
          <p:cNvGrpSpPr>
            <a:grpSpLocks/>
          </p:cNvGrpSpPr>
          <p:nvPr/>
        </p:nvGrpSpPr>
        <p:grpSpPr bwMode="auto">
          <a:xfrm>
            <a:off x="2273696" y="2759318"/>
            <a:ext cx="5340350" cy="477838"/>
            <a:chOff x="1170" y="1248"/>
            <a:chExt cx="3364" cy="301"/>
          </a:xfrm>
        </p:grpSpPr>
        <p:graphicFrame>
          <p:nvGraphicFramePr>
            <p:cNvPr id="36" name="Object 12"/>
            <p:cNvGraphicFramePr>
              <a:graphicFrameLocks noChangeAspect="1"/>
            </p:cNvGraphicFramePr>
            <p:nvPr/>
          </p:nvGraphicFramePr>
          <p:xfrm>
            <a:off x="1824" y="1248"/>
            <a:ext cx="1184" cy="2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173" name="公式" r:id="rId25" imgW="825480" imgH="253800" progId="Equation.3">
                    <p:embed/>
                  </p:oleObj>
                </mc:Choice>
                <mc:Fallback>
                  <p:oleObj name="公式" r:id="rId25" imgW="825480" imgH="253800" progId="Equation.3">
                    <p:embed/>
                    <p:pic>
                      <p:nvPicPr>
                        <p:cNvPr id="36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4" y="1248"/>
                          <a:ext cx="1184" cy="2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" name="Object 13"/>
            <p:cNvGraphicFramePr>
              <a:graphicFrameLocks noChangeAspect="1"/>
            </p:cNvGraphicFramePr>
            <p:nvPr/>
          </p:nvGraphicFramePr>
          <p:xfrm>
            <a:off x="3408" y="1278"/>
            <a:ext cx="1126" cy="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174" name="Equation" r:id="rId27" imgW="787320" imgH="203040" progId="Equation.3">
                    <p:embed/>
                  </p:oleObj>
                </mc:Choice>
                <mc:Fallback>
                  <p:oleObj name="Equation" r:id="rId27" imgW="787320" imgH="203040" progId="Equation.3">
                    <p:embed/>
                    <p:pic>
                      <p:nvPicPr>
                        <p:cNvPr id="37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8" y="1278"/>
                          <a:ext cx="1126" cy="2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" name="Rectangle 14"/>
            <p:cNvSpPr>
              <a:spLocks noChangeArrowheads="1"/>
            </p:cNvSpPr>
            <p:nvPr/>
          </p:nvSpPr>
          <p:spPr bwMode="auto">
            <a:xfrm>
              <a:off x="1170" y="1258"/>
              <a:ext cx="50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楷体_GB2312" pitchFamily="49" charset="-122"/>
                </a:rPr>
                <a:t>计算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850497" y="1608224"/>
            <a:ext cx="4795730" cy="1070577"/>
            <a:chOff x="2850497" y="1608224"/>
            <a:chExt cx="4795730" cy="10705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/>
                <p:cNvSpPr txBox="1"/>
                <p:nvPr/>
              </p:nvSpPr>
              <p:spPr>
                <a:xfrm>
                  <a:off x="2877575" y="1720671"/>
                  <a:ext cx="384470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altLang="zh-CN" dirty="0"/>
                    <a:t>x,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文本框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7575" y="1720671"/>
                  <a:ext cx="3844707" cy="369332"/>
                </a:xfrm>
                <a:prstGeom prst="rect">
                  <a:avLst/>
                </a:prstGeom>
                <a:blipFill>
                  <a:blip r:embed="rId29"/>
                  <a:stretch>
                    <a:fillRect l="-2694" t="-24590" b="-4918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7" name="对象 6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70518526"/>
                    </p:ext>
                  </p:extLst>
                </p:nvPr>
              </p:nvGraphicFramePr>
              <p:xfrm>
                <a:off x="6664660" y="1608224"/>
                <a:ext cx="981567" cy="62820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57175" name="公式" r:id="rId30" imgW="634680" imgH="406080" progId="Equation.3">
                        <p:embed/>
                      </p:oleObj>
                    </mc:Choice>
                    <mc:Fallback>
                      <p:oleObj name="公式" r:id="rId30" imgW="634680" imgH="406080" progId="Equation.3">
                        <p:embed/>
                        <p:pic>
                          <p:nvPicPr>
                            <p:cNvPr id="7" name="对象 6"/>
                            <p:cNvPicPr/>
                            <p:nvPr/>
                          </p:nvPicPr>
                          <p:blipFill>
                            <a:blip r:embed="rId3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664660" y="1608224"/>
                              <a:ext cx="981567" cy="62820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7" name="对象 6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70518526"/>
                    </p:ext>
                  </p:extLst>
                </p:nvPr>
              </p:nvGraphicFramePr>
              <p:xfrm>
                <a:off x="6664660" y="1608224"/>
                <a:ext cx="981567" cy="62820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56500" name="公式" r:id="rId32" imgW="634680" imgH="406080" progId="Equation.3">
                        <p:embed/>
                      </p:oleObj>
                    </mc:Choice>
                    <mc:Fallback>
                      <p:oleObj name="公式" r:id="rId32" imgW="634680" imgH="406080" progId="Equation.3">
                        <p:embed/>
                        <p:pic>
                          <p:nvPicPr>
                            <p:cNvPr id="7" name="对象 6"/>
                            <p:cNvPicPr/>
                            <p:nvPr/>
                          </p:nvPicPr>
                          <p:blipFill>
                            <a:blip r:embed="rId3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664660" y="1608224"/>
                              <a:ext cx="981567" cy="62820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2850497" y="2208049"/>
                  <a:ext cx="128041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0497" y="2208049"/>
                  <a:ext cx="1280415" cy="461665"/>
                </a:xfrm>
                <a:prstGeom prst="rect">
                  <a:avLst/>
                </a:prstGeom>
                <a:blipFill>
                  <a:blip r:embed="rId34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9" name="对象 8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064834779"/>
                    </p:ext>
                  </p:extLst>
                </p:nvPr>
              </p:nvGraphicFramePr>
              <p:xfrm>
                <a:off x="4111778" y="2125701"/>
                <a:ext cx="1054347" cy="5531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57176" name="公式" r:id="rId35" imgW="774360" imgH="406080" progId="Equation.3">
                        <p:embed/>
                      </p:oleObj>
                    </mc:Choice>
                    <mc:Fallback>
                      <p:oleObj name="公式" r:id="rId35" imgW="774360" imgH="406080" progId="Equation.3">
                        <p:embed/>
                        <p:pic>
                          <p:nvPicPr>
                            <p:cNvPr id="9" name="对象 8"/>
                            <p:cNvPicPr/>
                            <p:nvPr/>
                          </p:nvPicPr>
                          <p:blipFill>
                            <a:blip r:embed="rId3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111778" y="2125701"/>
                              <a:ext cx="1054347" cy="5531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9" name="对象 8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064834779"/>
                    </p:ext>
                  </p:extLst>
                </p:nvPr>
              </p:nvGraphicFramePr>
              <p:xfrm>
                <a:off x="4111778" y="2125701"/>
                <a:ext cx="1054347" cy="5531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56501" name="公式" r:id="rId37" imgW="774360" imgH="406080" progId="Equation.3">
                        <p:embed/>
                      </p:oleObj>
                    </mc:Choice>
                    <mc:Fallback>
                      <p:oleObj name="公式" r:id="rId37" imgW="774360" imgH="406080" progId="Equation.3">
                        <p:embed/>
                        <p:pic>
                          <p:nvPicPr>
                            <p:cNvPr id="9" name="对象 8"/>
                            <p:cNvPicPr/>
                            <p:nvPr/>
                          </p:nvPicPr>
                          <p:blipFill>
                            <a:blip r:embed="rId3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111778" y="2125701"/>
                              <a:ext cx="1054347" cy="5531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  <p:sp>
        <p:nvSpPr>
          <p:cNvPr id="3" name="文本框 2"/>
          <p:cNvSpPr txBox="1"/>
          <p:nvPr/>
        </p:nvSpPr>
        <p:spPr>
          <a:xfrm>
            <a:off x="983432" y="239494"/>
            <a:ext cx="4480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2060"/>
                </a:solidFill>
              </a:rPr>
              <a:t>用正交多项式作平方逼近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313292" y="1711933"/>
            <a:ext cx="2535236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准备好勒让德多项式</a:t>
            </a:r>
            <a:r>
              <a:rPr lang="en-US" altLang="zh-CN" sz="2000" dirty="0"/>
              <a:t>(</a:t>
            </a:r>
            <a:r>
              <a:rPr lang="zh-CN" altLang="en-US" sz="2000" dirty="0"/>
              <a:t>查表，递推式都可</a:t>
            </a:r>
            <a:r>
              <a:rPr lang="en-US" altLang="zh-CN" sz="2000" dirty="0"/>
              <a:t>)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390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60336" y="1106200"/>
            <a:ext cx="6646844" cy="3673652"/>
            <a:chOff x="1560336" y="1106200"/>
            <a:chExt cx="6646844" cy="3673652"/>
          </a:xfrm>
        </p:grpSpPr>
        <p:grpSp>
          <p:nvGrpSpPr>
            <p:cNvPr id="32770" name="组合 12"/>
            <p:cNvGrpSpPr>
              <a:grpSpLocks/>
            </p:cNvGrpSpPr>
            <p:nvPr/>
          </p:nvGrpSpPr>
          <p:grpSpPr bwMode="auto">
            <a:xfrm>
              <a:off x="1560336" y="1106200"/>
              <a:ext cx="6578600" cy="1285875"/>
              <a:chOff x="762000" y="357188"/>
              <a:chExt cx="6578579" cy="1285862"/>
            </a:xfrm>
          </p:grpSpPr>
          <p:sp>
            <p:nvSpPr>
              <p:cNvPr id="32777" name="Text Box 4"/>
              <p:cNvSpPr txBox="1">
                <a:spLocks noChangeArrowheads="1"/>
              </p:cNvSpPr>
              <p:nvPr/>
            </p:nvSpPr>
            <p:spPr bwMode="auto">
              <a:xfrm>
                <a:off x="762000" y="357188"/>
                <a:ext cx="12954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prstDash val="lgDash"/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zh-CN" altLang="en-US" sz="2400"/>
                  <a:t>所以得</a:t>
                </a:r>
              </a:p>
            </p:txBody>
          </p:sp>
          <p:graphicFrame>
            <p:nvGraphicFramePr>
              <p:cNvPr id="32778" name="Object 2"/>
              <p:cNvGraphicFramePr>
                <a:graphicFrameLocks noChangeAspect="1"/>
              </p:cNvGraphicFramePr>
              <p:nvPr/>
            </p:nvGraphicFramePr>
            <p:xfrm>
              <a:off x="1643042" y="1093775"/>
              <a:ext cx="5697537" cy="5492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656" name="Equation" r:id="rId4" imgW="45643800" imgH="4391025" progId="Equation.DSMT4">
                      <p:embed/>
                    </p:oleObj>
                  </mc:Choice>
                  <mc:Fallback>
                    <p:oleObj name="Equation" r:id="rId4" imgW="45643800" imgH="4391025" progId="Equation.DSMT4">
                      <p:embed/>
                      <p:pic>
                        <p:nvPicPr>
                          <p:cNvPr id="0" name="Object 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43042" y="1093775"/>
                            <a:ext cx="5697537" cy="5492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94569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0360812"/>
                </p:ext>
              </p:extLst>
            </p:nvPr>
          </p:nvGraphicFramePr>
          <p:xfrm>
            <a:off x="2441381" y="2625437"/>
            <a:ext cx="5724525" cy="546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657" name="Equation" r:id="rId6" imgW="46081950" imgH="4391025" progId="Equation.DSMT4">
                    <p:embed/>
                  </p:oleObj>
                </mc:Choice>
                <mc:Fallback>
                  <p:oleObj name="Equation" r:id="rId6" imgW="46081950" imgH="4391025" progId="Equation.DSMT4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1381" y="2625437"/>
                          <a:ext cx="5724525" cy="5461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prstDash val="lgDash"/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570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64295255"/>
                </p:ext>
              </p:extLst>
            </p:nvPr>
          </p:nvGraphicFramePr>
          <p:xfrm>
            <a:off x="2441381" y="3497555"/>
            <a:ext cx="5692775" cy="5286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658" name="Equation" r:id="rId8" imgW="47177325" imgH="4391025" progId="Equation.DSMT4">
                    <p:embed/>
                  </p:oleObj>
                </mc:Choice>
                <mc:Fallback>
                  <p:oleObj name="Equation" r:id="rId8" imgW="47177325" imgH="4391025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1381" y="3497555"/>
                          <a:ext cx="5692775" cy="5286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571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947255"/>
                </p:ext>
              </p:extLst>
            </p:nvPr>
          </p:nvGraphicFramePr>
          <p:xfrm>
            <a:off x="2400105" y="4252802"/>
            <a:ext cx="5807075" cy="527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659" name="Equation" r:id="rId10" imgW="48272700" imgH="4391025" progId="Equation.DSMT4">
                    <p:embed/>
                  </p:oleObj>
                </mc:Choice>
                <mc:Fallback>
                  <p:oleObj name="Equation" r:id="rId10" imgW="48272700" imgH="4391025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0105" y="4252802"/>
                          <a:ext cx="5807075" cy="527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2775" name="Text Box 5"/>
          <p:cNvSpPr txBox="1">
            <a:spLocks noChangeArrowheads="1"/>
          </p:cNvSpPr>
          <p:nvPr/>
        </p:nvSpPr>
        <p:spPr bwMode="auto">
          <a:xfrm>
            <a:off x="1441105" y="4895567"/>
            <a:ext cx="12953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prstDash val="lg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/>
              <a:t>所以</a:t>
            </a:r>
          </a:p>
        </p:txBody>
      </p:sp>
      <p:graphicFrame>
        <p:nvGraphicFramePr>
          <p:cNvPr id="11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0002031"/>
              </p:ext>
            </p:extLst>
          </p:nvPr>
        </p:nvGraphicFramePr>
        <p:xfrm>
          <a:off x="2530591" y="5873350"/>
          <a:ext cx="7950200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60" name="公式" r:id="rId12" imgW="3492360" imgH="241200" progId="Equation.3">
                  <p:embed/>
                </p:oleObj>
              </mc:Choice>
              <mc:Fallback>
                <p:oleObj name="公式" r:id="rId12" imgW="3492360" imgH="241200" progId="Equation.3">
                  <p:embed/>
                  <p:pic>
                    <p:nvPicPr>
                      <p:cNvPr id="12698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0591" y="5873350"/>
                        <a:ext cx="7950200" cy="44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1441105" y="5543442"/>
            <a:ext cx="21911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prstDash val="lgDash"/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/>
              <a:t>整理得：</a:t>
            </a:r>
          </a:p>
        </p:txBody>
      </p:sp>
      <p:grpSp>
        <p:nvGrpSpPr>
          <p:cNvPr id="12" name="Group 9"/>
          <p:cNvGrpSpPr>
            <a:grpSpLocks/>
          </p:cNvGrpSpPr>
          <p:nvPr/>
        </p:nvGrpSpPr>
        <p:grpSpPr bwMode="auto">
          <a:xfrm>
            <a:off x="5015880" y="260796"/>
            <a:ext cx="6840760" cy="858563"/>
            <a:chOff x="565" y="1721"/>
            <a:chExt cx="4429" cy="522"/>
          </a:xfrm>
          <a:solidFill>
            <a:srgbClr val="FFFF00"/>
          </a:solidFill>
        </p:grpSpPr>
        <p:graphicFrame>
          <p:nvGraphicFramePr>
            <p:cNvPr id="13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7910930"/>
                </p:ext>
              </p:extLst>
            </p:nvPr>
          </p:nvGraphicFramePr>
          <p:xfrm>
            <a:off x="565" y="1721"/>
            <a:ext cx="2077" cy="5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661" name="公式" r:id="rId14" imgW="1447560" imgH="444240" progId="Equation.3">
                    <p:embed/>
                  </p:oleObj>
                </mc:Choice>
                <mc:Fallback>
                  <p:oleObj name="公式" r:id="rId14" imgW="1447560" imgH="444240" progId="Equation.3">
                    <p:embed/>
                    <p:pic>
                      <p:nvPicPr>
                        <p:cNvPr id="5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5" y="1721"/>
                          <a:ext cx="2077" cy="5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58867263"/>
                </p:ext>
              </p:extLst>
            </p:nvPr>
          </p:nvGraphicFramePr>
          <p:xfrm>
            <a:off x="2587" y="1721"/>
            <a:ext cx="2407" cy="4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662" name="公式" r:id="rId16" imgW="1676160" imgH="406080" progId="Equation.3">
                    <p:embed/>
                  </p:oleObj>
                </mc:Choice>
                <mc:Fallback>
                  <p:oleObj name="公式" r:id="rId16" imgW="1676160" imgH="406080" progId="Equation.3">
                    <p:embed/>
                    <p:pic>
                      <p:nvPicPr>
                        <p:cNvPr id="6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87" y="1721"/>
                          <a:ext cx="2407" cy="4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7762609"/>
              </p:ext>
            </p:extLst>
          </p:nvPr>
        </p:nvGraphicFramePr>
        <p:xfrm>
          <a:off x="2530591" y="5006461"/>
          <a:ext cx="7714695" cy="49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63" name="公式" r:id="rId18" imgW="3759120" imgH="241200" progId="Equation.3">
                  <p:embed/>
                </p:oleObj>
              </mc:Choice>
              <mc:Fallback>
                <p:oleObj name="公式" r:id="rId18" imgW="375912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530591" y="5006461"/>
                        <a:ext cx="7714695" cy="49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5" grpId="0"/>
      <p:bldP spid="17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784" y="3140968"/>
            <a:ext cx="4136280" cy="3147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5"/>
          <p:cNvGrpSpPr>
            <a:grpSpLocks/>
          </p:cNvGrpSpPr>
          <p:nvPr/>
        </p:nvGrpSpPr>
        <p:grpSpPr bwMode="auto">
          <a:xfrm>
            <a:off x="2238375" y="419100"/>
            <a:ext cx="7467600" cy="1328738"/>
            <a:chOff x="762000" y="4491038"/>
            <a:chExt cx="7467600" cy="1328737"/>
          </a:xfrm>
        </p:grpSpPr>
        <p:sp>
          <p:nvSpPr>
            <p:cNvPr id="33799" name="Text Box 6"/>
            <p:cNvSpPr txBox="1">
              <a:spLocks noChangeArrowheads="1"/>
            </p:cNvSpPr>
            <p:nvPr/>
          </p:nvSpPr>
          <p:spPr bwMode="auto">
            <a:xfrm>
              <a:off x="762000" y="4491038"/>
              <a:ext cx="17526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prstDash val="lgDash"/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均方误差为</a:t>
              </a:r>
            </a:p>
          </p:txBody>
        </p:sp>
        <p:graphicFrame>
          <p:nvGraphicFramePr>
            <p:cNvPr id="33800" name="Object 7"/>
            <p:cNvGraphicFramePr>
              <a:graphicFrameLocks noChangeAspect="1"/>
            </p:cNvGraphicFramePr>
            <p:nvPr/>
          </p:nvGraphicFramePr>
          <p:xfrm>
            <a:off x="1371600" y="4872038"/>
            <a:ext cx="6858000" cy="9477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291" name="Equation" r:id="rId4" imgW="3038629" imgH="352261" progId="Equation.DSMT4">
                    <p:embed/>
                  </p:oleObj>
                </mc:Choice>
                <mc:Fallback>
                  <p:oleObj name="Equation" r:id="rId4" imgW="3038629" imgH="352261" progId="Equation.DSMT4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71600" y="4872038"/>
                          <a:ext cx="6858000" cy="9477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prstDash val="lgDash"/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组合 16"/>
          <p:cNvGrpSpPr>
            <a:grpSpLocks/>
          </p:cNvGrpSpPr>
          <p:nvPr/>
        </p:nvGrpSpPr>
        <p:grpSpPr bwMode="auto">
          <a:xfrm>
            <a:off x="2558231" y="2643010"/>
            <a:ext cx="5943600" cy="628650"/>
            <a:chOff x="762000" y="6015038"/>
            <a:chExt cx="5943600" cy="628650"/>
          </a:xfrm>
        </p:grpSpPr>
        <p:sp>
          <p:nvSpPr>
            <p:cNvPr id="33797" name="Text Box 7"/>
            <p:cNvSpPr txBox="1">
              <a:spLocks noChangeArrowheads="1"/>
            </p:cNvSpPr>
            <p:nvPr/>
          </p:nvSpPr>
          <p:spPr bwMode="auto">
            <a:xfrm>
              <a:off x="762000" y="6015038"/>
              <a:ext cx="17526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prstDash val="lgDash"/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 dirty="0"/>
                <a:t>最大误差为</a:t>
              </a:r>
            </a:p>
          </p:txBody>
        </p:sp>
        <p:graphicFrame>
          <p:nvGraphicFramePr>
            <p:cNvPr id="33798" name="Object 8"/>
            <p:cNvGraphicFramePr>
              <a:graphicFrameLocks noChangeAspect="1"/>
            </p:cNvGraphicFramePr>
            <p:nvPr/>
          </p:nvGraphicFramePr>
          <p:xfrm>
            <a:off x="2590800" y="6015038"/>
            <a:ext cx="4114800" cy="628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292" name="Equation" r:id="rId6" imgW="1609817" imgH="180811" progId="Equation.DSMT4">
                    <p:embed/>
                  </p:oleObj>
                </mc:Choice>
                <mc:Fallback>
                  <p:oleObj name="Equation" r:id="rId6" imgW="1609817" imgH="180811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0800" y="6015038"/>
                          <a:ext cx="4114800" cy="628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prstDash val="lgDash"/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04327" y="520676"/>
            <a:ext cx="9401181" cy="3900491"/>
            <a:chOff x="-563" y="2918"/>
            <a:chExt cx="5922" cy="2457"/>
          </a:xfrm>
        </p:grpSpPr>
        <p:sp>
          <p:nvSpPr>
            <p:cNvPr id="3" name="Text Box 5"/>
            <p:cNvSpPr txBox="1">
              <a:spLocks noChangeArrowheads="1"/>
            </p:cNvSpPr>
            <p:nvPr/>
          </p:nvSpPr>
          <p:spPr bwMode="auto">
            <a:xfrm>
              <a:off x="-563" y="2918"/>
              <a:ext cx="5922" cy="24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b="1" dirty="0">
                  <a:solidFill>
                    <a:srgbClr val="002060"/>
                  </a:solidFill>
                  <a:latin typeface="楷体_GB2312" pitchFamily="49" charset="-122"/>
                </a:rPr>
                <a:t>    </a:t>
              </a:r>
              <a:r>
                <a:rPr lang="zh-CN" altLang="en-US" b="1" dirty="0">
                  <a:solidFill>
                    <a:srgbClr val="002060"/>
                  </a:solidFill>
                  <a:latin typeface="楷体_GB2312" pitchFamily="49" charset="-122"/>
                </a:rPr>
                <a:t>其它需说明问题</a:t>
              </a:r>
              <a:r>
                <a:rPr lang="zh-CN" altLang="en-US" dirty="0">
                  <a:latin typeface="楷体_GB2312" pitchFamily="49" charset="-122"/>
                </a:rPr>
                <a:t>：</a:t>
              </a:r>
              <a:endParaRPr lang="en-US" altLang="zh-CN" dirty="0">
                <a:latin typeface="楷体_GB2312" pitchFamily="49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dirty="0">
                  <a:latin typeface="楷体_GB2312" pitchFamily="49" charset="-122"/>
                </a:rPr>
                <a:t>         1</a:t>
              </a:r>
              <a:r>
                <a:rPr lang="zh-CN" altLang="en-US" dirty="0">
                  <a:latin typeface="楷体_GB2312" pitchFamily="49" charset="-122"/>
                </a:rPr>
                <a:t>）如果                              上的最佳平方逼近多项式，</a:t>
              </a:r>
              <a:endParaRPr lang="en-US" altLang="zh-CN" dirty="0">
                <a:latin typeface="楷体_GB2312" pitchFamily="49" charset="-122"/>
              </a:endParaRPr>
            </a:p>
            <a:p>
              <a:pPr>
                <a:lnSpc>
                  <a:spcPct val="150000"/>
                </a:lnSpc>
              </a:pPr>
              <a:endParaRPr lang="en-US" altLang="zh-CN" dirty="0">
                <a:latin typeface="楷体_GB2312" pitchFamily="49" charset="-122"/>
              </a:endParaRPr>
            </a:p>
            <a:p>
              <a:pPr>
                <a:lnSpc>
                  <a:spcPct val="150000"/>
                </a:lnSpc>
              </a:pPr>
              <a:endParaRPr lang="en-US" altLang="zh-CN" dirty="0">
                <a:latin typeface="楷体_GB2312" pitchFamily="49" charset="-122"/>
              </a:endParaRPr>
            </a:p>
            <a:p>
              <a:pPr>
                <a:lnSpc>
                  <a:spcPct val="150000"/>
                </a:lnSpc>
              </a:pPr>
              <a:endParaRPr lang="en-US" altLang="zh-CN" dirty="0">
                <a:latin typeface="楷体_GB2312" pitchFamily="49" charset="-122"/>
              </a:endParaRPr>
            </a:p>
            <a:p>
              <a:pPr>
                <a:lnSpc>
                  <a:spcPct val="150000"/>
                </a:lnSpc>
              </a:pPr>
              <a:endParaRPr lang="en-US" altLang="zh-CN" dirty="0">
                <a:latin typeface="楷体_GB2312" pitchFamily="49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dirty="0">
                  <a:latin typeface="楷体_GB2312" pitchFamily="49" charset="-122"/>
                </a:rPr>
                <a:t>         2</a:t>
              </a:r>
              <a:r>
                <a:rPr lang="zh-CN" altLang="en-US" dirty="0">
                  <a:latin typeface="楷体_GB2312" pitchFamily="49" charset="-122"/>
                </a:rPr>
                <a:t>）用正交多项式则不会解方程组，就不存在方程病态问题。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Object 6"/>
                <p:cNvSpPr txBox="1"/>
                <p:nvPr/>
              </p:nvSpPr>
              <p:spPr bwMode="auto">
                <a:xfrm>
                  <a:off x="591" y="3367"/>
                  <a:ext cx="1270" cy="2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/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)∈</m:t>
                        </m:r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],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4" name="Object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91" y="3367"/>
                  <a:ext cx="1270" cy="238"/>
                </a:xfrm>
                <a:prstGeom prst="rect">
                  <a:avLst/>
                </a:prstGeom>
                <a:blipFill>
                  <a:blip r:embed="rId3"/>
                  <a:stretch>
                    <a:fillRect b="-24194"/>
                  </a:stretch>
                </a:blip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5" name="Object 7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21077923"/>
                    </p:ext>
                  </p:extLst>
                </p:nvPr>
              </p:nvGraphicFramePr>
              <p:xfrm>
                <a:off x="1884" y="3373"/>
                <a:ext cx="545" cy="238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59592" name="公式" r:id="rId4" imgW="380880" imgH="203040" progId="Equation.3">
                        <p:embed/>
                      </p:oleObj>
                    </mc:Choice>
                    <mc:Fallback>
                      <p:oleObj name="公式" r:id="rId4" imgW="380880" imgH="203040" progId="Equation.3">
                        <p:embed/>
                        <p:pic>
                          <p:nvPicPr>
                            <p:cNvPr id="12" name="Object 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884" y="3373"/>
                              <a:ext cx="545" cy="23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5" name="Object 7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21077923"/>
                    </p:ext>
                  </p:extLst>
                </p:nvPr>
              </p:nvGraphicFramePr>
              <p:xfrm>
                <a:off x="1884" y="3373"/>
                <a:ext cx="545" cy="238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59586" name="公式" r:id="rId6" imgW="380880" imgH="203040" progId="Equation.3">
                        <p:embed/>
                      </p:oleObj>
                    </mc:Choice>
                    <mc:Fallback>
                      <p:oleObj name="公式" r:id="rId6" imgW="380880" imgH="203040" progId="Equation.3">
                        <p:embed/>
                        <p:pic>
                          <p:nvPicPr>
                            <p:cNvPr id="12" name="Object 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884" y="3373"/>
                              <a:ext cx="545" cy="23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  <p:grpSp>
        <p:nvGrpSpPr>
          <p:cNvPr id="6" name="Group 8"/>
          <p:cNvGrpSpPr>
            <a:grpSpLocks/>
          </p:cNvGrpSpPr>
          <p:nvPr/>
        </p:nvGrpSpPr>
        <p:grpSpPr bwMode="auto">
          <a:xfrm>
            <a:off x="3504234" y="2056438"/>
            <a:ext cx="4914900" cy="731837"/>
            <a:chOff x="1473" y="3693"/>
            <a:chExt cx="3096" cy="461"/>
          </a:xfrm>
        </p:grpSpPr>
        <p:graphicFrame>
          <p:nvGraphicFramePr>
            <p:cNvPr id="7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35476801"/>
                </p:ext>
              </p:extLst>
            </p:nvPr>
          </p:nvGraphicFramePr>
          <p:xfrm>
            <a:off x="1473" y="3693"/>
            <a:ext cx="1582" cy="4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593" name="Equation" r:id="rId8" imgW="1104840" imgH="393480" progId="Equation.3">
                    <p:embed/>
                  </p:oleObj>
                </mc:Choice>
                <mc:Fallback>
                  <p:oleObj name="Equation" r:id="rId8" imgW="1104840" imgH="393480" progId="Equation.3">
                    <p:embed/>
                    <p:pic>
                      <p:nvPicPr>
                        <p:cNvPr id="14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73" y="3693"/>
                          <a:ext cx="1582" cy="4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94463148"/>
                </p:ext>
              </p:extLst>
            </p:nvPr>
          </p:nvGraphicFramePr>
          <p:xfrm>
            <a:off x="3514" y="3804"/>
            <a:ext cx="1055" cy="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594" name="Equation" r:id="rId10" imgW="736560" imgH="203040" progId="Equation.3">
                    <p:embed/>
                  </p:oleObj>
                </mc:Choice>
                <mc:Fallback>
                  <p:oleObj name="Equation" r:id="rId10" imgW="736560" imgH="203040" progId="Equation.3">
                    <p:embed/>
                    <p:pic>
                      <p:nvPicPr>
                        <p:cNvPr id="15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14" y="3804"/>
                          <a:ext cx="1055" cy="2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8625215" y="1214736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dirty="0">
                <a:latin typeface="楷体_GB2312" pitchFamily="49" charset="-122"/>
              </a:rPr>
              <a:t>需做变换</a:t>
            </a:r>
          </a:p>
        </p:txBody>
      </p:sp>
    </p:spTree>
    <p:extLst>
      <p:ext uri="{BB962C8B-B14F-4D97-AF65-F5344CB8AC3E}">
        <p14:creationId xmlns:p14="http://schemas.microsoft.com/office/powerpoint/2010/main" val="20284849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61D953C-AB53-4C19-AC08-88F5048F0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548680"/>
            <a:ext cx="8456620" cy="57606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FA8802B-DF85-40D8-BF17-EC6934646BB0}"/>
              </a:ext>
            </a:extLst>
          </p:cNvPr>
          <p:cNvSpPr txBox="1"/>
          <p:nvPr/>
        </p:nvSpPr>
        <p:spPr>
          <a:xfrm>
            <a:off x="1191310" y="66307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例：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5D0F9AB-730C-4788-BBEE-ECE23F85D9D2}"/>
              </a:ext>
            </a:extLst>
          </p:cNvPr>
          <p:cNvSpPr txBox="1"/>
          <p:nvPr/>
        </p:nvSpPr>
        <p:spPr>
          <a:xfrm>
            <a:off x="1591419" y="1180278"/>
            <a:ext cx="40479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方法一：利用</a:t>
            </a:r>
            <a:r>
              <a:rPr lang="en-US" altLang="zh-CN" dirty="0" err="1"/>
              <a:t>Hibert</a:t>
            </a:r>
            <a:r>
              <a:rPr lang="zh-CN" altLang="en-US" dirty="0"/>
              <a:t>矩阵求解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解：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5748E1-A6E4-4C34-989B-F48F20BBD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704" y="2364409"/>
            <a:ext cx="3764606" cy="20575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0C66A9F-C7C1-4657-B691-C24CC1401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103" y="1854820"/>
            <a:ext cx="2551435" cy="497392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F1AB9A32-7CB4-46E2-928A-81F29971A849}"/>
              </a:ext>
            </a:extLst>
          </p:cNvPr>
          <p:cNvGrpSpPr/>
          <p:nvPr/>
        </p:nvGrpSpPr>
        <p:grpSpPr>
          <a:xfrm>
            <a:off x="5639322" y="6107508"/>
            <a:ext cx="5606598" cy="461665"/>
            <a:chOff x="5639322" y="6107508"/>
            <a:chExt cx="5606598" cy="461665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6B7B6DCB-543D-4836-8DAF-451E89573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81396" y="6107508"/>
              <a:ext cx="5064524" cy="403624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546BA8A-8BC8-431A-BA06-39974F6A5764}"/>
                </a:ext>
              </a:extLst>
            </p:cNvPr>
            <p:cNvSpPr txBox="1"/>
            <p:nvPr/>
          </p:nvSpPr>
          <p:spPr>
            <a:xfrm>
              <a:off x="5639322" y="6107508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故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8F9D481-1D41-4BD2-9967-793763F953F2}"/>
              </a:ext>
            </a:extLst>
          </p:cNvPr>
          <p:cNvGrpSpPr/>
          <p:nvPr/>
        </p:nvGrpSpPr>
        <p:grpSpPr>
          <a:xfrm>
            <a:off x="1591419" y="5677722"/>
            <a:ext cx="2698269" cy="1114820"/>
            <a:chOff x="1591419" y="5677722"/>
            <a:chExt cx="2698269" cy="111482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18BAA15-698A-4F06-9D96-F44C1226C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67608" y="5677722"/>
              <a:ext cx="1722080" cy="1114820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799ED42-37D6-4959-B9BD-EE0C871CEDCB}"/>
                </a:ext>
              </a:extLst>
            </p:cNvPr>
            <p:cNvSpPr txBox="1"/>
            <p:nvPr/>
          </p:nvSpPr>
          <p:spPr>
            <a:xfrm>
              <a:off x="1591419" y="6019918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解得：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0DEE387-8421-4361-9794-5BBD02668C02}"/>
              </a:ext>
            </a:extLst>
          </p:cNvPr>
          <p:cNvGrpSpPr/>
          <p:nvPr/>
        </p:nvGrpSpPr>
        <p:grpSpPr>
          <a:xfrm>
            <a:off x="1283642" y="4354214"/>
            <a:ext cx="6541888" cy="1307438"/>
            <a:chOff x="1283642" y="4354214"/>
            <a:chExt cx="6541888" cy="130743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C58CE47-B4BD-4A00-8EC1-B5B79EBA2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55640" y="4354214"/>
              <a:ext cx="4969890" cy="1307438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0CA5F54-D0B8-42AE-BCF3-5C7D663B7F2B}"/>
                </a:ext>
              </a:extLst>
            </p:cNvPr>
            <p:cNvSpPr txBox="1"/>
            <p:nvPr/>
          </p:nvSpPr>
          <p:spPr>
            <a:xfrm>
              <a:off x="1283642" y="4759287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解方程组：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784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E270983-E355-4092-84C0-A7BA75D75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571" y="2391419"/>
            <a:ext cx="7084821" cy="306694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E7DD50A-389F-4538-AFAF-6C1FF8F33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8" y="6280817"/>
            <a:ext cx="2344233" cy="378367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7EB0517C-4B06-4767-A617-D5A6758F5603}"/>
              </a:ext>
            </a:extLst>
          </p:cNvPr>
          <p:cNvGrpSpPr/>
          <p:nvPr/>
        </p:nvGrpSpPr>
        <p:grpSpPr>
          <a:xfrm>
            <a:off x="1463957" y="1016012"/>
            <a:ext cx="7473736" cy="1348811"/>
            <a:chOff x="1463957" y="1016012"/>
            <a:chExt cx="7473736" cy="134881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50662BA-C53E-4869-A889-EC472F661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66836" y="1037927"/>
              <a:ext cx="6370857" cy="1326896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AF3D698-7A7A-4E7B-90CB-86B0818FD358}"/>
                </a:ext>
              </a:extLst>
            </p:cNvPr>
            <p:cNvSpPr txBox="1"/>
            <p:nvPr/>
          </p:nvSpPr>
          <p:spPr>
            <a:xfrm>
              <a:off x="1463957" y="1016012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解：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0DDCACE0-65A8-4EE7-8B5C-4FC96CD5EE98}"/>
              </a:ext>
            </a:extLst>
          </p:cNvPr>
          <p:cNvSpPr txBox="1"/>
          <p:nvPr/>
        </p:nvSpPr>
        <p:spPr>
          <a:xfrm>
            <a:off x="1205601" y="439381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方法二：利用正交多项式</a:t>
            </a:r>
            <a:r>
              <a:rPr lang="en-US" altLang="zh-CN" dirty="0"/>
              <a:t>—</a:t>
            </a:r>
            <a:r>
              <a:rPr lang="zh-CN" altLang="en-US" dirty="0"/>
              <a:t>勒让德多项式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3F0B1AD-4F9A-4964-8D02-7C0DA728E359}"/>
              </a:ext>
            </a:extLst>
          </p:cNvPr>
          <p:cNvGrpSpPr/>
          <p:nvPr/>
        </p:nvGrpSpPr>
        <p:grpSpPr>
          <a:xfrm>
            <a:off x="1771733" y="5696501"/>
            <a:ext cx="8205603" cy="525826"/>
            <a:chOff x="1771733" y="5696501"/>
            <a:chExt cx="8205603" cy="52582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4E72990-9B51-4A48-932E-08797DA06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39571" y="5696501"/>
              <a:ext cx="7437765" cy="525826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F4610E1-8F61-48B4-B2F9-ABE4F7BABCDA}"/>
                </a:ext>
              </a:extLst>
            </p:cNvPr>
            <p:cNvSpPr txBox="1"/>
            <p:nvPr/>
          </p:nvSpPr>
          <p:spPr>
            <a:xfrm>
              <a:off x="1771733" y="5704186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则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8B7F8DE-89BE-41B0-ABA8-1736D64B1FE6}"/>
              </a:ext>
            </a:extLst>
          </p:cNvPr>
          <p:cNvGrpSpPr/>
          <p:nvPr/>
        </p:nvGrpSpPr>
        <p:grpSpPr>
          <a:xfrm>
            <a:off x="4264265" y="6196644"/>
            <a:ext cx="5822969" cy="462540"/>
            <a:chOff x="4264265" y="6196644"/>
            <a:chExt cx="5822969" cy="46254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E50A10F-87C0-42E0-B7C3-3A451DCC8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94406" y="6222327"/>
              <a:ext cx="5192828" cy="436857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F4627EF-0468-42AC-ADF9-DDE86B5619DB}"/>
                </a:ext>
              </a:extLst>
            </p:cNvPr>
            <p:cNvSpPr txBox="1"/>
            <p:nvPr/>
          </p:nvSpPr>
          <p:spPr>
            <a:xfrm>
              <a:off x="4264265" y="6196644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3496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矩形 1"/>
          <p:cNvSpPr>
            <a:spLocks noChangeArrowheads="1"/>
          </p:cNvSpPr>
          <p:nvPr/>
        </p:nvSpPr>
        <p:spPr bwMode="auto">
          <a:xfrm>
            <a:off x="2214564" y="523876"/>
            <a:ext cx="1108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FF0000"/>
                </a:solidFill>
              </a:rPr>
              <a:t>作业</a:t>
            </a:r>
            <a:r>
              <a:rPr lang="zh-CN" altLang="en-US" sz="2400"/>
              <a:t>：</a:t>
            </a:r>
            <a:endParaRPr lang="en-US" altLang="zh-CN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819" name="矩形 1"/>
              <p:cNvSpPr>
                <a:spLocks noChangeArrowheads="1"/>
              </p:cNvSpPr>
              <p:nvPr/>
            </p:nvSpPr>
            <p:spPr bwMode="auto">
              <a:xfrm>
                <a:off x="2311400" y="2349501"/>
                <a:ext cx="8393112" cy="1200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400" dirty="0"/>
                  <a:t>2. f(t)=|t|</a:t>
                </a:r>
                <a:r>
                  <a:rPr lang="zh-CN" altLang="en-US" sz="2400" dirty="0"/>
                  <a:t>定义在</a:t>
                </a:r>
                <a:r>
                  <a:rPr lang="en-US" altLang="zh-CN" sz="2400" dirty="0"/>
                  <a:t>[-1,1]</a:t>
                </a:r>
                <a:r>
                  <a:rPr lang="zh-CN" altLang="en-US" sz="2400" dirty="0"/>
                  <a:t>上，在子空间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∅=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𝑠𝑝𝑎𝑛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{1,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中</m:t>
                    </m:r>
                  </m:oMath>
                </a14:m>
                <a:r>
                  <a:rPr lang="zh-CN" altLang="en-US" sz="2400" dirty="0"/>
                  <a:t>求它们的最佳平方逼近多项式</a:t>
                </a:r>
                <a:r>
                  <a:rPr lang="en-US" altLang="zh-CN" sz="2400" dirty="0"/>
                  <a:t>p(x)</a:t>
                </a:r>
                <a:r>
                  <a:rPr lang="zh-CN" altLang="en-US" sz="2400" dirty="0"/>
                  <a:t>。</a:t>
                </a:r>
              </a:p>
            </p:txBody>
          </p:sp>
        </mc:Choice>
        <mc:Fallback xmlns="">
          <p:sp>
            <p:nvSpPr>
              <p:cNvPr id="34819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11400" y="2349501"/>
                <a:ext cx="8393112" cy="1200329"/>
              </a:xfrm>
              <a:prstGeom prst="rect">
                <a:avLst/>
              </a:prstGeom>
              <a:blipFill>
                <a:blip r:embed="rId2"/>
                <a:stretch>
                  <a:fillRect l="-1089" b="-558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2214564" y="1332766"/>
            <a:ext cx="91450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dirty="0">
                <a:latin typeface="宋体" panose="02010600030101010101" pitchFamily="2" charset="-122"/>
              </a:rPr>
              <a:t>1. </a:t>
            </a:r>
            <a:r>
              <a:rPr lang="zh-CN" altLang="en-US" dirty="0">
                <a:latin typeface="宋体" panose="02010600030101010101" pitchFamily="2" charset="-122"/>
              </a:rPr>
              <a:t>求</a:t>
            </a:r>
            <a:r>
              <a:rPr lang="en-US" altLang="zh-CN" dirty="0">
                <a:latin typeface="宋体" panose="02010600030101010101" pitchFamily="2" charset="-122"/>
              </a:rPr>
              <a:t>f(x)=1/(1+x</a:t>
            </a:r>
            <a:r>
              <a:rPr lang="en-US" altLang="zh-CN" baseline="30000" dirty="0">
                <a:latin typeface="宋体" panose="02010600030101010101" pitchFamily="2" charset="-122"/>
              </a:rPr>
              <a:t>2</a:t>
            </a:r>
            <a:r>
              <a:rPr lang="en-US" altLang="zh-CN" dirty="0">
                <a:latin typeface="宋体" panose="02010600030101010101" pitchFamily="2" charset="-122"/>
              </a:rPr>
              <a:t>)</a:t>
            </a:r>
            <a:r>
              <a:rPr lang="en-US" altLang="zh-CN" baseline="30000" dirty="0">
                <a:latin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</a:rPr>
              <a:t>在</a:t>
            </a:r>
            <a:r>
              <a:rPr lang="en-US" altLang="zh-CN" dirty="0">
                <a:latin typeface="宋体" panose="02010600030101010101" pitchFamily="2" charset="-122"/>
              </a:rPr>
              <a:t>[-5, 5]</a:t>
            </a:r>
            <a:r>
              <a:rPr lang="zh-CN" altLang="en-US" dirty="0">
                <a:latin typeface="宋体" panose="02010600030101010101" pitchFamily="2" charset="-122"/>
              </a:rPr>
              <a:t>上的</a:t>
            </a:r>
            <a:r>
              <a:rPr lang="en-US" altLang="zh-CN" dirty="0">
                <a:latin typeface="宋体" panose="02010600030101010101" pitchFamily="2" charset="-122"/>
              </a:rPr>
              <a:t>3</a:t>
            </a:r>
            <a:r>
              <a:rPr lang="zh-CN" altLang="en-US" dirty="0">
                <a:latin typeface="宋体" panose="02010600030101010101" pitchFamily="2" charset="-122"/>
              </a:rPr>
              <a:t>次最佳一致逼近多项式</a:t>
            </a:r>
            <a:r>
              <a:rPr lang="en-US" altLang="zh-CN" dirty="0">
                <a:latin typeface="宋体" panose="02010600030101010101" pitchFamily="2" charset="-122"/>
              </a:rPr>
              <a:t>N</a:t>
            </a:r>
            <a:r>
              <a:rPr lang="en-US" altLang="zh-CN" baseline="-25000" dirty="0">
                <a:latin typeface="宋体" panose="02010600030101010101" pitchFamily="2" charset="-122"/>
              </a:rPr>
              <a:t>3</a:t>
            </a:r>
            <a:r>
              <a:rPr lang="en-US" altLang="zh-CN" dirty="0">
                <a:latin typeface="宋体" panose="02010600030101010101" pitchFamily="2" charset="-122"/>
              </a:rPr>
              <a:t>(x),</a:t>
            </a:r>
            <a:r>
              <a:rPr lang="zh-CN" altLang="en-US" dirty="0">
                <a:latin typeface="宋体" panose="02010600030101010101" pitchFamily="2" charset="-122"/>
              </a:rPr>
              <a:t>并且估计误差。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8"/>
          <p:cNvGrpSpPr>
            <a:grpSpLocks/>
          </p:cNvGrpSpPr>
          <p:nvPr/>
        </p:nvGrpSpPr>
        <p:grpSpPr bwMode="auto">
          <a:xfrm>
            <a:off x="2738438" y="857250"/>
            <a:ext cx="6367462" cy="1931988"/>
            <a:chOff x="1181100" y="1047750"/>
            <a:chExt cx="6367454" cy="1931981"/>
          </a:xfrm>
        </p:grpSpPr>
        <p:sp>
          <p:nvSpPr>
            <p:cNvPr id="7189" name="Rectangle 4"/>
            <p:cNvSpPr>
              <a:spLocks noChangeArrowheads="1"/>
            </p:cNvSpPr>
            <p:nvPr/>
          </p:nvSpPr>
          <p:spPr bwMode="auto">
            <a:xfrm>
              <a:off x="1303338" y="1047750"/>
              <a:ext cx="1295400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800">
                  <a:solidFill>
                    <a:srgbClr val="FF0000"/>
                  </a:solidFill>
                </a:rPr>
                <a:t>推论</a:t>
              </a:r>
              <a:r>
                <a:rPr lang="en-US" altLang="zh-CN" sz="2800">
                  <a:solidFill>
                    <a:srgbClr val="FF0000"/>
                  </a:solidFill>
                </a:rPr>
                <a:t>1</a:t>
              </a:r>
            </a:p>
          </p:txBody>
        </p:sp>
        <p:graphicFrame>
          <p:nvGraphicFramePr>
            <p:cNvPr id="7190" name="Object 7"/>
            <p:cNvGraphicFramePr>
              <a:graphicFrameLocks noChangeAspect="1"/>
            </p:cNvGraphicFramePr>
            <p:nvPr/>
          </p:nvGraphicFramePr>
          <p:xfrm>
            <a:off x="1638300" y="1871663"/>
            <a:ext cx="717550" cy="495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833" name="Equation" r:id="rId3" imgW="6362700" imgH="4391025" progId="Equation.DSMT4">
                    <p:embed/>
                  </p:oleObj>
                </mc:Choice>
                <mc:Fallback>
                  <p:oleObj name="Equation" r:id="rId3" imgW="6362700" imgH="4391025" progId="Equation.DSMT4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8300" y="1871663"/>
                          <a:ext cx="717550" cy="495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91" name="Rectangle 9"/>
            <p:cNvSpPr>
              <a:spLocks noChangeArrowheads="1"/>
            </p:cNvSpPr>
            <p:nvPr/>
          </p:nvSpPr>
          <p:spPr bwMode="auto">
            <a:xfrm>
              <a:off x="2171700" y="1857375"/>
              <a:ext cx="12573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dirty="0"/>
                <a:t>是区间</a:t>
              </a:r>
              <a:r>
                <a:rPr lang="zh-CN" altLang="en-US" sz="2400" dirty="0">
                  <a:solidFill>
                    <a:srgbClr val="000066"/>
                  </a:solidFill>
                </a:rPr>
                <a:t> </a:t>
              </a:r>
            </a:p>
          </p:txBody>
        </p:sp>
        <p:graphicFrame>
          <p:nvGraphicFramePr>
            <p:cNvPr id="7192" name="Object 10"/>
            <p:cNvGraphicFramePr>
              <a:graphicFrameLocks noChangeAspect="1"/>
            </p:cNvGraphicFramePr>
            <p:nvPr/>
          </p:nvGraphicFramePr>
          <p:xfrm>
            <a:off x="3314700" y="1819275"/>
            <a:ext cx="711200" cy="508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834" name="Equation" r:id="rId5" imgW="6143625" imgH="4391025" progId="Equation.DSMT4">
                    <p:embed/>
                  </p:oleObj>
                </mc:Choice>
                <mc:Fallback>
                  <p:oleObj name="Equation" r:id="rId5" imgW="6143625" imgH="4391025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4700" y="1819275"/>
                          <a:ext cx="711200" cy="508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93" name="Rectangle 11"/>
            <p:cNvSpPr>
              <a:spLocks noChangeArrowheads="1"/>
            </p:cNvSpPr>
            <p:nvPr/>
          </p:nvSpPr>
          <p:spPr bwMode="auto">
            <a:xfrm>
              <a:off x="4000500" y="1857375"/>
              <a:ext cx="24828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dirty="0"/>
                <a:t>上的连续函数</a:t>
              </a:r>
              <a:r>
                <a:rPr lang="zh-CN" altLang="en-US" sz="2400" dirty="0">
                  <a:solidFill>
                    <a:srgbClr val="000066"/>
                  </a:solidFill>
                </a:rPr>
                <a:t>， </a:t>
              </a:r>
            </a:p>
          </p:txBody>
        </p:sp>
        <p:graphicFrame>
          <p:nvGraphicFramePr>
            <p:cNvPr id="7194" name="Object 12"/>
            <p:cNvGraphicFramePr>
              <a:graphicFrameLocks noChangeAspect="1"/>
            </p:cNvGraphicFramePr>
            <p:nvPr/>
          </p:nvGraphicFramePr>
          <p:xfrm>
            <a:off x="1577962" y="2479668"/>
            <a:ext cx="827088" cy="500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835" name="Equation" r:id="rId7" imgW="7239000" imgH="4391025" progId="Equation.DSMT4">
                    <p:embed/>
                  </p:oleObj>
                </mc:Choice>
                <mc:Fallback>
                  <p:oleObj name="Equation" r:id="rId7" imgW="7239000" imgH="4391025" progId="Equation.DSMT4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77962" y="2479668"/>
                          <a:ext cx="827088" cy="5000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95" name="Rectangle 13"/>
            <p:cNvSpPr>
              <a:spLocks noChangeArrowheads="1"/>
            </p:cNvSpPr>
            <p:nvPr/>
          </p:nvSpPr>
          <p:spPr bwMode="auto">
            <a:xfrm>
              <a:off x="2301331" y="2464737"/>
              <a:ext cx="569386" cy="461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是</a:t>
              </a:r>
              <a:r>
                <a:rPr lang="zh-CN" altLang="en-US" sz="2400">
                  <a:solidFill>
                    <a:srgbClr val="000066"/>
                  </a:solidFill>
                </a:rPr>
                <a:t> </a:t>
              </a:r>
            </a:p>
          </p:txBody>
        </p:sp>
        <p:graphicFrame>
          <p:nvGraphicFramePr>
            <p:cNvPr id="7196" name="Object 14"/>
            <p:cNvGraphicFramePr>
              <a:graphicFrameLocks noChangeAspect="1"/>
            </p:cNvGraphicFramePr>
            <p:nvPr/>
          </p:nvGraphicFramePr>
          <p:xfrm>
            <a:off x="2714612" y="2428868"/>
            <a:ext cx="762000" cy="525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836" name="Equation" r:id="rId9" imgW="6362700" imgH="4391025" progId="Equation.DSMT4">
                    <p:embed/>
                  </p:oleObj>
                </mc:Choice>
                <mc:Fallback>
                  <p:oleObj name="Equation" r:id="rId9" imgW="6362700" imgH="4391025" progId="Equation.DSMT4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14612" y="2428868"/>
                          <a:ext cx="762000" cy="5254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97" name="Rectangle 15"/>
            <p:cNvSpPr>
              <a:spLocks noChangeArrowheads="1"/>
            </p:cNvSpPr>
            <p:nvPr/>
          </p:nvSpPr>
          <p:spPr bwMode="auto">
            <a:xfrm>
              <a:off x="3357554" y="2471734"/>
              <a:ext cx="41910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的</a:t>
              </a:r>
              <a:r>
                <a:rPr lang="en-US" altLang="zh-CN" sz="2400" i="1"/>
                <a:t>n</a:t>
              </a:r>
              <a:r>
                <a:rPr lang="zh-CN" altLang="en-US" sz="2400"/>
                <a:t>次最佳一致逼近多项式，</a:t>
              </a:r>
              <a:endParaRPr lang="zh-CN" altLang="en-US" sz="2400">
                <a:solidFill>
                  <a:srgbClr val="000066"/>
                </a:solidFill>
              </a:endParaRPr>
            </a:p>
          </p:txBody>
        </p:sp>
        <p:sp>
          <p:nvSpPr>
            <p:cNvPr id="7198" name="Rectangle 54"/>
            <p:cNvSpPr>
              <a:spLocks noChangeArrowheads="1"/>
            </p:cNvSpPr>
            <p:nvPr/>
          </p:nvSpPr>
          <p:spPr bwMode="auto">
            <a:xfrm>
              <a:off x="1181100" y="1819275"/>
              <a:ext cx="4889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设</a:t>
              </a:r>
            </a:p>
          </p:txBody>
        </p:sp>
      </p:grpSp>
      <p:grpSp>
        <p:nvGrpSpPr>
          <p:cNvPr id="3" name="组合 29"/>
          <p:cNvGrpSpPr>
            <a:grpSpLocks/>
          </p:cNvGrpSpPr>
          <p:nvPr/>
        </p:nvGrpSpPr>
        <p:grpSpPr bwMode="auto">
          <a:xfrm>
            <a:off x="2809875" y="3000376"/>
            <a:ext cx="5646738" cy="555625"/>
            <a:chOff x="1428750" y="3087688"/>
            <a:chExt cx="5646738" cy="555625"/>
          </a:xfrm>
        </p:grpSpPr>
        <p:graphicFrame>
          <p:nvGraphicFramePr>
            <p:cNvPr id="7184" name="Object 16"/>
            <p:cNvGraphicFramePr>
              <a:graphicFrameLocks noChangeAspect="1"/>
            </p:cNvGraphicFramePr>
            <p:nvPr/>
          </p:nvGraphicFramePr>
          <p:xfrm>
            <a:off x="1900238" y="3087688"/>
            <a:ext cx="1219200" cy="555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837" name="Equation" r:id="rId11" imgW="10096500" imgH="4610100" progId="Equation.DSMT4">
                    <p:embed/>
                  </p:oleObj>
                </mc:Choice>
                <mc:Fallback>
                  <p:oleObj name="Equation" r:id="rId11" imgW="10096500" imgH="4610100" progId="Equation.DSMT4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238" y="3087688"/>
                          <a:ext cx="1219200" cy="5556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85" name="Rectangle 17"/>
            <p:cNvSpPr>
              <a:spLocks noChangeArrowheads="1"/>
            </p:cNvSpPr>
            <p:nvPr/>
          </p:nvSpPr>
          <p:spPr bwMode="auto">
            <a:xfrm>
              <a:off x="3043238" y="3126731"/>
              <a:ext cx="56938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在</a:t>
              </a:r>
              <a:r>
                <a:rPr lang="zh-CN" altLang="en-US" sz="2400">
                  <a:solidFill>
                    <a:srgbClr val="000066"/>
                  </a:solidFill>
                </a:rPr>
                <a:t> </a:t>
              </a:r>
            </a:p>
          </p:txBody>
        </p:sp>
        <p:graphicFrame>
          <p:nvGraphicFramePr>
            <p:cNvPr id="7186" name="Object 18"/>
            <p:cNvGraphicFramePr>
              <a:graphicFrameLocks noChangeAspect="1"/>
            </p:cNvGraphicFramePr>
            <p:nvPr/>
          </p:nvGraphicFramePr>
          <p:xfrm>
            <a:off x="3500438" y="3105150"/>
            <a:ext cx="762000" cy="525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838" name="Equation" r:id="rId13" imgW="6362700" imgH="4391025" progId="Equation.DSMT4">
                    <p:embed/>
                  </p:oleObj>
                </mc:Choice>
                <mc:Fallback>
                  <p:oleObj name="Equation" r:id="rId13" imgW="6362700" imgH="4391025" progId="Equation.DSMT4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0438" y="3105150"/>
                          <a:ext cx="762000" cy="5254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87" name="Rectangle 19"/>
            <p:cNvSpPr>
              <a:spLocks noChangeArrowheads="1"/>
            </p:cNvSpPr>
            <p:nvPr/>
          </p:nvSpPr>
          <p:spPr bwMode="auto">
            <a:xfrm>
              <a:off x="4286250" y="3114675"/>
              <a:ext cx="2789238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dirty="0"/>
                <a:t>内存在且</a:t>
              </a:r>
              <a:r>
                <a:rPr lang="zh-CN" altLang="en-US" sz="2400" b="1" dirty="0"/>
                <a:t>保号</a:t>
              </a:r>
              <a:r>
                <a:rPr lang="zh-CN" altLang="en-US" sz="2400" dirty="0"/>
                <a:t>，</a:t>
              </a:r>
              <a:endParaRPr lang="zh-CN" altLang="en-US" sz="2400" dirty="0">
                <a:solidFill>
                  <a:srgbClr val="000066"/>
                </a:solidFill>
              </a:endParaRPr>
            </a:p>
          </p:txBody>
        </p:sp>
        <p:sp>
          <p:nvSpPr>
            <p:cNvPr id="7188" name="Rectangle 55"/>
            <p:cNvSpPr>
              <a:spLocks noChangeArrowheads="1"/>
            </p:cNvSpPr>
            <p:nvPr/>
          </p:nvSpPr>
          <p:spPr bwMode="auto">
            <a:xfrm>
              <a:off x="1428750" y="3143250"/>
              <a:ext cx="4889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若</a:t>
              </a:r>
            </a:p>
          </p:txBody>
        </p:sp>
      </p:grpSp>
      <p:grpSp>
        <p:nvGrpSpPr>
          <p:cNvPr id="4" name="组合 30"/>
          <p:cNvGrpSpPr>
            <a:grpSpLocks/>
          </p:cNvGrpSpPr>
          <p:nvPr/>
        </p:nvGrpSpPr>
        <p:grpSpPr bwMode="auto">
          <a:xfrm>
            <a:off x="2452689" y="3924301"/>
            <a:ext cx="7191375" cy="1966913"/>
            <a:chOff x="1033463" y="3924300"/>
            <a:chExt cx="7191375" cy="1966913"/>
          </a:xfrm>
        </p:grpSpPr>
        <p:graphicFrame>
          <p:nvGraphicFramePr>
            <p:cNvPr id="7173" name="Object 20"/>
            <p:cNvGraphicFramePr>
              <a:graphicFrameLocks noChangeAspect="1"/>
            </p:cNvGraphicFramePr>
            <p:nvPr/>
          </p:nvGraphicFramePr>
          <p:xfrm>
            <a:off x="1885950" y="3924300"/>
            <a:ext cx="1885950" cy="568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839" name="Equation" r:id="rId15" imgW="15144750" imgH="4391025" progId="Equation.DSMT4">
                    <p:embed/>
                  </p:oleObj>
                </mc:Choice>
                <mc:Fallback>
                  <p:oleObj name="Equation" r:id="rId15" imgW="15144750" imgH="4391025" progId="Equation.DSMT4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5950" y="3924300"/>
                          <a:ext cx="1885950" cy="568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74" name="Rectangle 21"/>
            <p:cNvSpPr>
              <a:spLocks noChangeArrowheads="1"/>
            </p:cNvSpPr>
            <p:nvPr/>
          </p:nvSpPr>
          <p:spPr bwMode="auto">
            <a:xfrm>
              <a:off x="3790950" y="3998268"/>
              <a:ext cx="118494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在区间</a:t>
              </a:r>
              <a:r>
                <a:rPr lang="zh-CN" altLang="en-US" sz="2400">
                  <a:solidFill>
                    <a:srgbClr val="000066"/>
                  </a:solidFill>
                </a:rPr>
                <a:t> </a:t>
              </a:r>
            </a:p>
          </p:txBody>
        </p:sp>
        <p:graphicFrame>
          <p:nvGraphicFramePr>
            <p:cNvPr id="7175" name="Object 23"/>
            <p:cNvGraphicFramePr>
              <a:graphicFrameLocks noChangeAspect="1"/>
            </p:cNvGraphicFramePr>
            <p:nvPr/>
          </p:nvGraphicFramePr>
          <p:xfrm>
            <a:off x="4857750" y="4000500"/>
            <a:ext cx="685800" cy="488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840" name="Equation" r:id="rId17" imgW="6143625" imgH="4391025" progId="Equation.DSMT4">
                    <p:embed/>
                  </p:oleObj>
                </mc:Choice>
                <mc:Fallback>
                  <p:oleObj name="Equation" r:id="rId17" imgW="6143625" imgH="4391025" progId="Equation.DSMT4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57750" y="4000500"/>
                          <a:ext cx="685800" cy="4889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76" name="Rectangle 24"/>
            <p:cNvSpPr>
              <a:spLocks noChangeArrowheads="1"/>
            </p:cNvSpPr>
            <p:nvPr/>
          </p:nvSpPr>
          <p:spPr bwMode="auto">
            <a:xfrm>
              <a:off x="1643063" y="4714875"/>
              <a:ext cx="324802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个点组成的</a:t>
              </a:r>
              <a:r>
                <a:rPr lang="zh-CN" altLang="en-US" sz="2400">
                  <a:solidFill>
                    <a:srgbClr val="FF0000"/>
                  </a:solidFill>
                </a:rPr>
                <a:t>交错点</a:t>
              </a:r>
              <a:r>
                <a:rPr lang="zh-CN" altLang="en-US" sz="2400"/>
                <a:t>组，</a:t>
              </a:r>
              <a:endParaRPr lang="zh-CN" altLang="en-US" sz="2400">
                <a:solidFill>
                  <a:srgbClr val="000066"/>
                </a:solidFill>
              </a:endParaRPr>
            </a:p>
          </p:txBody>
        </p:sp>
        <p:graphicFrame>
          <p:nvGraphicFramePr>
            <p:cNvPr id="7177" name="Object 26"/>
            <p:cNvGraphicFramePr>
              <a:graphicFrameLocks noChangeAspect="1"/>
            </p:cNvGraphicFramePr>
            <p:nvPr/>
          </p:nvGraphicFramePr>
          <p:xfrm>
            <a:off x="5895975" y="4787900"/>
            <a:ext cx="533400" cy="4270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841" name="Equation" r:id="rId18" imgW="4391025" imgH="3514725" progId="Equation.DSMT4">
                    <p:embed/>
                  </p:oleObj>
                </mc:Choice>
                <mc:Fallback>
                  <p:oleObj name="Equation" r:id="rId18" imgW="4391025" imgH="3514725" progId="Equation.DSMT4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95975" y="4787900"/>
                          <a:ext cx="533400" cy="4270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78" name="Rectangle 27"/>
            <p:cNvSpPr>
              <a:spLocks noChangeArrowheads="1"/>
            </p:cNvSpPr>
            <p:nvPr/>
          </p:nvSpPr>
          <p:spPr bwMode="auto">
            <a:xfrm>
              <a:off x="6500813" y="4714875"/>
              <a:ext cx="1724025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都在交错点</a:t>
              </a:r>
              <a:endParaRPr lang="zh-CN" altLang="en-US" sz="2400">
                <a:solidFill>
                  <a:srgbClr val="000066"/>
                </a:solidFill>
              </a:endParaRPr>
            </a:p>
          </p:txBody>
        </p:sp>
        <p:graphicFrame>
          <p:nvGraphicFramePr>
            <p:cNvPr id="7179" name="Object 28"/>
            <p:cNvGraphicFramePr>
              <a:graphicFrameLocks noChangeAspect="1"/>
            </p:cNvGraphicFramePr>
            <p:nvPr/>
          </p:nvGraphicFramePr>
          <p:xfrm>
            <a:off x="1033463" y="4776788"/>
            <a:ext cx="704850" cy="3635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842" name="Equation" r:id="rId20" imgW="5924550" imgH="3076575" progId="Equation.DSMT4">
                    <p:embed/>
                  </p:oleObj>
                </mc:Choice>
                <mc:Fallback>
                  <p:oleObj name="Equation" r:id="rId20" imgW="5924550" imgH="3076575" progId="Equation.DSMT4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33463" y="4776788"/>
                          <a:ext cx="704850" cy="3635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80" name="Rectangle 29"/>
            <p:cNvSpPr>
              <a:spLocks noChangeArrowheads="1"/>
            </p:cNvSpPr>
            <p:nvPr/>
          </p:nvSpPr>
          <p:spPr bwMode="auto">
            <a:xfrm>
              <a:off x="5572125" y="4000500"/>
              <a:ext cx="26352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上</a:t>
              </a:r>
              <a:r>
                <a:rPr lang="zh-CN" altLang="en-US" sz="2400">
                  <a:solidFill>
                    <a:srgbClr val="FF0000"/>
                  </a:solidFill>
                </a:rPr>
                <a:t>恰好存在</a:t>
              </a:r>
              <a:r>
                <a:rPr lang="zh-CN" altLang="en-US" sz="2400"/>
                <a:t>一个由</a:t>
              </a:r>
            </a:p>
          </p:txBody>
        </p:sp>
        <p:sp>
          <p:nvSpPr>
            <p:cNvPr id="7181" name="Rectangle 56"/>
            <p:cNvSpPr>
              <a:spLocks noChangeArrowheads="1"/>
            </p:cNvSpPr>
            <p:nvPr/>
          </p:nvSpPr>
          <p:spPr bwMode="auto">
            <a:xfrm>
              <a:off x="1352550" y="4000500"/>
              <a:ext cx="4889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则</a:t>
              </a:r>
            </a:p>
          </p:txBody>
        </p:sp>
        <p:sp>
          <p:nvSpPr>
            <p:cNvPr id="7182" name="Rectangle 59"/>
            <p:cNvSpPr>
              <a:spLocks noChangeArrowheads="1"/>
            </p:cNvSpPr>
            <p:nvPr/>
          </p:nvSpPr>
          <p:spPr bwMode="auto">
            <a:xfrm>
              <a:off x="4538663" y="4714875"/>
              <a:ext cx="1416050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且两端点</a:t>
              </a:r>
            </a:p>
          </p:txBody>
        </p:sp>
        <p:sp>
          <p:nvSpPr>
            <p:cNvPr id="7183" name="Rectangle 27"/>
            <p:cNvSpPr>
              <a:spLocks noChangeArrowheads="1"/>
            </p:cNvSpPr>
            <p:nvPr/>
          </p:nvSpPr>
          <p:spPr bwMode="auto">
            <a:xfrm>
              <a:off x="1071563" y="5429250"/>
              <a:ext cx="1184275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组中。</a:t>
              </a:r>
              <a:r>
                <a:rPr lang="zh-CN" altLang="en-US" sz="2400">
                  <a:solidFill>
                    <a:srgbClr val="000066"/>
                  </a:solidFill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2362200" y="838201"/>
            <a:ext cx="1371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FF0000"/>
                </a:solidFill>
              </a:rPr>
              <a:t>推论</a:t>
            </a:r>
            <a:r>
              <a:rPr lang="en-US" altLang="zh-CN" sz="2800">
                <a:solidFill>
                  <a:srgbClr val="FF0000"/>
                </a:solidFill>
              </a:rPr>
              <a:t>2</a:t>
            </a:r>
            <a:endParaRPr lang="en-US" altLang="zh-CN" sz="2400">
              <a:solidFill>
                <a:srgbClr val="FF0000"/>
              </a:solidFill>
            </a:endParaRP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2247901" y="3297237"/>
            <a:ext cx="1371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FF0000"/>
                </a:solidFill>
              </a:rPr>
              <a:t>推论</a:t>
            </a:r>
            <a:r>
              <a:rPr lang="en-US" altLang="zh-CN" sz="2800" dirty="0">
                <a:solidFill>
                  <a:srgbClr val="FF0000"/>
                </a:solidFill>
              </a:rPr>
              <a:t>3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2514600" y="1412875"/>
            <a:ext cx="6867762" cy="1104900"/>
            <a:chOff x="816" y="1994"/>
            <a:chExt cx="3980" cy="696"/>
          </a:xfrm>
        </p:grpSpPr>
        <p:graphicFrame>
          <p:nvGraphicFramePr>
            <p:cNvPr id="8212" name="Object 6"/>
            <p:cNvGraphicFramePr>
              <a:graphicFrameLocks noChangeAspect="1"/>
            </p:cNvGraphicFramePr>
            <p:nvPr/>
          </p:nvGraphicFramePr>
          <p:xfrm>
            <a:off x="1344" y="2016"/>
            <a:ext cx="672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63" name="Equation" r:id="rId3" imgW="8772525" imgH="4391025" progId="Equation.DSMT4">
                    <p:embed/>
                  </p:oleObj>
                </mc:Choice>
                <mc:Fallback>
                  <p:oleObj name="Equation" r:id="rId3" imgW="8772525" imgH="4391025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4" y="2016"/>
                          <a:ext cx="672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13" name="Rectangle 7"/>
            <p:cNvSpPr>
              <a:spLocks noChangeArrowheads="1"/>
            </p:cNvSpPr>
            <p:nvPr/>
          </p:nvSpPr>
          <p:spPr bwMode="auto">
            <a:xfrm>
              <a:off x="1968" y="2016"/>
              <a:ext cx="166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中</a:t>
              </a:r>
              <a:r>
                <a:rPr lang="en-US" altLang="zh-CN" sz="2400"/>
                <a:t>, </a:t>
              </a:r>
              <a:r>
                <a:rPr lang="zh-CN" altLang="en-US" sz="2400"/>
                <a:t>若存在对函数</a:t>
              </a:r>
              <a:r>
                <a:rPr lang="zh-CN" altLang="en-US" sz="2400">
                  <a:solidFill>
                    <a:srgbClr val="000066"/>
                  </a:solidFill>
                </a:rPr>
                <a:t> </a:t>
              </a:r>
            </a:p>
          </p:txBody>
        </p:sp>
        <p:graphicFrame>
          <p:nvGraphicFramePr>
            <p:cNvPr id="8214" name="Object 8"/>
            <p:cNvGraphicFramePr>
              <a:graphicFrameLocks noChangeAspect="1"/>
            </p:cNvGraphicFramePr>
            <p:nvPr/>
          </p:nvGraphicFramePr>
          <p:xfrm>
            <a:off x="3500" y="1994"/>
            <a:ext cx="1296" cy="3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64" name="Equation" r:id="rId5" imgW="16459200" imgH="4391025" progId="Equation.DSMT4">
                    <p:embed/>
                  </p:oleObj>
                </mc:Choice>
                <mc:Fallback>
                  <p:oleObj name="Equation" r:id="rId5" imgW="16459200" imgH="4391025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0" y="1994"/>
                          <a:ext cx="1296" cy="3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15" name="Rectangle 9"/>
            <p:cNvSpPr>
              <a:spLocks noChangeArrowheads="1"/>
            </p:cNvSpPr>
            <p:nvPr/>
          </p:nvSpPr>
          <p:spPr bwMode="auto">
            <a:xfrm>
              <a:off x="816" y="2399"/>
              <a:ext cx="2569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的最佳一致逼近元，则</a:t>
              </a:r>
              <a:r>
                <a:rPr lang="zh-CN" altLang="en-US" sz="2400">
                  <a:solidFill>
                    <a:srgbClr val="FF0000"/>
                  </a:solidFill>
                </a:rPr>
                <a:t>唯一</a:t>
              </a:r>
              <a:r>
                <a:rPr lang="en-US" altLang="zh-CN" sz="2400"/>
                <a:t>.</a:t>
              </a:r>
            </a:p>
          </p:txBody>
        </p:sp>
        <p:sp>
          <p:nvSpPr>
            <p:cNvPr id="8216" name="Rectangle 23"/>
            <p:cNvSpPr>
              <a:spLocks noChangeArrowheads="1"/>
            </p:cNvSpPr>
            <p:nvPr/>
          </p:nvSpPr>
          <p:spPr bwMode="auto">
            <a:xfrm>
              <a:off x="1056" y="2016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在</a:t>
              </a:r>
            </a:p>
          </p:txBody>
        </p:sp>
      </p:grpSp>
      <p:grpSp>
        <p:nvGrpSpPr>
          <p:cNvPr id="5" name="Group 29"/>
          <p:cNvGrpSpPr>
            <a:grpSpLocks/>
          </p:cNvGrpSpPr>
          <p:nvPr/>
        </p:nvGrpSpPr>
        <p:grpSpPr bwMode="auto">
          <a:xfrm>
            <a:off x="2297349" y="4179885"/>
            <a:ext cx="7759091" cy="1576388"/>
            <a:chOff x="624" y="2208"/>
            <a:chExt cx="4463" cy="993"/>
          </a:xfrm>
        </p:grpSpPr>
        <p:grpSp>
          <p:nvGrpSpPr>
            <p:cNvPr id="8198" name="Group 28"/>
            <p:cNvGrpSpPr>
              <a:grpSpLocks/>
            </p:cNvGrpSpPr>
            <p:nvPr/>
          </p:nvGrpSpPr>
          <p:grpSpPr bwMode="auto">
            <a:xfrm>
              <a:off x="624" y="2208"/>
              <a:ext cx="4463" cy="993"/>
              <a:chOff x="960" y="2991"/>
              <a:chExt cx="4463" cy="993"/>
            </a:xfrm>
          </p:grpSpPr>
          <p:graphicFrame>
            <p:nvGraphicFramePr>
              <p:cNvPr id="8200" name="Object 10"/>
              <p:cNvGraphicFramePr>
                <a:graphicFrameLocks noChangeAspect="1"/>
              </p:cNvGraphicFramePr>
              <p:nvPr/>
            </p:nvGraphicFramePr>
            <p:xfrm>
              <a:off x="1392" y="2991"/>
              <a:ext cx="528" cy="36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065" name="Equation" r:id="rId7" imgW="6362700" imgH="4391025" progId="Equation.DSMT4">
                      <p:embed/>
                    </p:oleObj>
                  </mc:Choice>
                  <mc:Fallback>
                    <p:oleObj name="Equation" r:id="rId7" imgW="6362700" imgH="4391025" progId="Equation.DSMT4">
                      <p:embed/>
                      <p:pic>
                        <p:nvPicPr>
                          <p:cNvPr id="0" name="Object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92" y="2991"/>
                            <a:ext cx="528" cy="36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 algn="ctr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201" name="Rectangle 11"/>
              <p:cNvSpPr>
                <a:spLocks noChangeArrowheads="1"/>
              </p:cNvSpPr>
              <p:nvPr/>
            </p:nvSpPr>
            <p:spPr bwMode="auto">
              <a:xfrm>
                <a:off x="1824" y="3024"/>
                <a:ext cx="86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400"/>
                  <a:t>是区间</a:t>
                </a:r>
                <a:endParaRPr lang="zh-CN" altLang="en-US" sz="2400">
                  <a:solidFill>
                    <a:srgbClr val="000066"/>
                  </a:solidFill>
                </a:endParaRPr>
              </a:p>
            </p:txBody>
          </p:sp>
          <p:graphicFrame>
            <p:nvGraphicFramePr>
              <p:cNvPr id="8202" name="Object 12"/>
              <p:cNvGraphicFramePr>
                <a:graphicFrameLocks noChangeAspect="1"/>
              </p:cNvGraphicFramePr>
              <p:nvPr/>
            </p:nvGraphicFramePr>
            <p:xfrm>
              <a:off x="2544" y="3024"/>
              <a:ext cx="448" cy="3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066" name="Equation" r:id="rId9" imgW="6143625" imgH="4391025" progId="Equation.DSMT4">
                      <p:embed/>
                    </p:oleObj>
                  </mc:Choice>
                  <mc:Fallback>
                    <p:oleObj name="Equation" r:id="rId9" imgW="6143625" imgH="4391025" progId="Equation.DSMT4">
                      <p:embed/>
                      <p:pic>
                        <p:nvPicPr>
                          <p:cNvPr id="0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544" y="3024"/>
                            <a:ext cx="448" cy="32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 algn="ctr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203" name="Rectangle 13"/>
              <p:cNvSpPr>
                <a:spLocks noChangeArrowheads="1"/>
              </p:cNvSpPr>
              <p:nvPr/>
            </p:nvSpPr>
            <p:spPr bwMode="auto">
              <a:xfrm>
                <a:off x="2928" y="3024"/>
                <a:ext cx="15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400"/>
                  <a:t>上的连续函数</a:t>
                </a:r>
                <a:r>
                  <a:rPr lang="zh-CN" altLang="en-US" sz="2400">
                    <a:solidFill>
                      <a:srgbClr val="000066"/>
                    </a:solidFill>
                  </a:rPr>
                  <a:t>，</a:t>
                </a:r>
              </a:p>
            </p:txBody>
          </p:sp>
          <p:graphicFrame>
            <p:nvGraphicFramePr>
              <p:cNvPr id="8204" name="Object 14"/>
              <p:cNvGraphicFramePr>
                <a:graphicFrameLocks noChangeAspect="1"/>
              </p:cNvGraphicFramePr>
              <p:nvPr/>
            </p:nvGraphicFramePr>
            <p:xfrm>
              <a:off x="4464" y="2991"/>
              <a:ext cx="528" cy="36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067" name="Equation" r:id="rId11" imgW="6362700" imgH="4391025" progId="Equation.DSMT4">
                      <p:embed/>
                    </p:oleObj>
                  </mc:Choice>
                  <mc:Fallback>
                    <p:oleObj name="Equation" r:id="rId11" imgW="6362700" imgH="4391025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64" y="2991"/>
                            <a:ext cx="528" cy="36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 algn="ctr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205" name="Rectangle 15"/>
              <p:cNvSpPr>
                <a:spLocks noChangeArrowheads="1"/>
              </p:cNvSpPr>
              <p:nvPr/>
            </p:nvSpPr>
            <p:spPr bwMode="auto">
              <a:xfrm>
                <a:off x="4968" y="3023"/>
                <a:ext cx="359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400"/>
                  <a:t>的</a:t>
                </a:r>
                <a:r>
                  <a:rPr lang="zh-CN" altLang="en-US" sz="2400">
                    <a:solidFill>
                      <a:srgbClr val="000066"/>
                    </a:solidFill>
                  </a:rPr>
                  <a:t> </a:t>
                </a:r>
              </a:p>
            </p:txBody>
          </p:sp>
          <p:sp>
            <p:nvSpPr>
              <p:cNvPr id="8206" name="Rectangle 17"/>
              <p:cNvSpPr>
                <a:spLocks noChangeArrowheads="1"/>
              </p:cNvSpPr>
              <p:nvPr/>
            </p:nvSpPr>
            <p:spPr bwMode="auto">
              <a:xfrm>
                <a:off x="1104" y="3360"/>
                <a:ext cx="2443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i="1">
                    <a:solidFill>
                      <a:srgbClr val="FF0000"/>
                    </a:solidFill>
                  </a:rPr>
                  <a:t>n </a:t>
                </a:r>
                <a:r>
                  <a:rPr lang="zh-CN" altLang="en-US" sz="2400">
                    <a:solidFill>
                      <a:srgbClr val="FF0000"/>
                    </a:solidFill>
                  </a:rPr>
                  <a:t>次最佳一致逼近多项式</a:t>
                </a:r>
                <a:r>
                  <a:rPr lang="zh-CN" altLang="en-US" sz="2400"/>
                  <a:t>是</a:t>
                </a:r>
                <a:r>
                  <a:rPr lang="zh-CN" altLang="en-US" sz="2400">
                    <a:solidFill>
                      <a:srgbClr val="000066"/>
                    </a:solidFill>
                  </a:rPr>
                  <a:t> </a:t>
                </a:r>
              </a:p>
            </p:txBody>
          </p:sp>
          <p:graphicFrame>
            <p:nvGraphicFramePr>
              <p:cNvPr id="8207" name="Object 18"/>
              <p:cNvGraphicFramePr>
                <a:graphicFrameLocks noChangeAspect="1"/>
              </p:cNvGraphicFramePr>
              <p:nvPr/>
            </p:nvGraphicFramePr>
            <p:xfrm>
              <a:off x="3408" y="3369"/>
              <a:ext cx="438" cy="30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068" name="Equation" r:id="rId12" imgW="6362700" imgH="4391025" progId="Equation.DSMT4">
                      <p:embed/>
                    </p:oleObj>
                  </mc:Choice>
                  <mc:Fallback>
                    <p:oleObj name="Equation" r:id="rId12" imgW="6362700" imgH="4391025" progId="Equation.DSMT4">
                      <p:embed/>
                      <p:pic>
                        <p:nvPicPr>
                          <p:cNvPr id="0" name="Object 1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08" y="3369"/>
                            <a:ext cx="438" cy="30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 algn="ctr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208" name="Rectangle 19"/>
              <p:cNvSpPr>
                <a:spLocks noChangeArrowheads="1"/>
              </p:cNvSpPr>
              <p:nvPr/>
            </p:nvSpPr>
            <p:spPr bwMode="auto">
              <a:xfrm>
                <a:off x="3696" y="3360"/>
                <a:ext cx="843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/>
                  <a:t>  的某个</a:t>
                </a:r>
                <a:r>
                  <a:rPr lang="zh-CN" altLang="en-US" sz="2400" dirty="0">
                    <a:solidFill>
                      <a:srgbClr val="000066"/>
                    </a:solidFill>
                  </a:rPr>
                  <a:t> </a:t>
                </a:r>
              </a:p>
            </p:txBody>
          </p:sp>
          <p:sp>
            <p:nvSpPr>
              <p:cNvPr id="8209" name="Rectangle 21"/>
              <p:cNvSpPr>
                <a:spLocks noChangeArrowheads="1"/>
              </p:cNvSpPr>
              <p:nvPr/>
            </p:nvSpPr>
            <p:spPr bwMode="auto">
              <a:xfrm>
                <a:off x="4386" y="3348"/>
                <a:ext cx="1037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i="1">
                    <a:solidFill>
                      <a:srgbClr val="FF0000"/>
                    </a:solidFill>
                  </a:rPr>
                  <a:t>n</a:t>
                </a:r>
                <a:r>
                  <a:rPr lang="zh-CN" altLang="en-US" sz="2400">
                    <a:solidFill>
                      <a:srgbClr val="FF0000"/>
                    </a:solidFill>
                  </a:rPr>
                  <a:t>次插值多 </a:t>
                </a:r>
              </a:p>
            </p:txBody>
          </p:sp>
          <p:sp>
            <p:nvSpPr>
              <p:cNvPr id="8210" name="Rectangle 22"/>
              <p:cNvSpPr>
                <a:spLocks noChangeArrowheads="1"/>
              </p:cNvSpPr>
              <p:nvPr/>
            </p:nvSpPr>
            <p:spPr bwMode="auto">
              <a:xfrm>
                <a:off x="960" y="3696"/>
                <a:ext cx="96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400">
                    <a:solidFill>
                      <a:srgbClr val="FF0000"/>
                    </a:solidFill>
                  </a:rPr>
                  <a:t>项式</a:t>
                </a:r>
                <a:r>
                  <a:rPr lang="zh-CN" altLang="en-US" sz="2400"/>
                  <a:t>。</a:t>
                </a:r>
              </a:p>
            </p:txBody>
          </p:sp>
          <p:sp>
            <p:nvSpPr>
              <p:cNvPr id="8211" name="Rectangle 24"/>
              <p:cNvSpPr>
                <a:spLocks noChangeArrowheads="1"/>
              </p:cNvSpPr>
              <p:nvPr/>
            </p:nvSpPr>
            <p:spPr bwMode="auto">
              <a:xfrm>
                <a:off x="1152" y="3024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400"/>
                  <a:t>设</a:t>
                </a:r>
              </a:p>
            </p:txBody>
          </p:sp>
        </p:grpSp>
        <p:sp>
          <p:nvSpPr>
            <p:cNvPr id="8199" name="Rectangle 25"/>
            <p:cNvSpPr>
              <a:spLocks noChangeArrowheads="1"/>
            </p:cNvSpPr>
            <p:nvPr/>
          </p:nvSpPr>
          <p:spPr bwMode="auto">
            <a:xfrm>
              <a:off x="3888" y="2256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则</a:t>
              </a: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460161" y="2663825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即：次数相同的最佳一次多项式是唯一的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4751705</TotalTime>
  <Words>4058</Words>
  <Application>Microsoft Office PowerPoint</Application>
  <PresentationFormat>宽屏</PresentationFormat>
  <Paragraphs>599</Paragraphs>
  <Slides>79</Slides>
  <Notes>15</Notes>
  <HiddenSlides>0</HiddenSlides>
  <MMClips>1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79</vt:i4>
      </vt:variant>
    </vt:vector>
  </HeadingPairs>
  <TitlesOfParts>
    <vt:vector size="98" baseType="lpstr">
      <vt:lpstr>-apple-system</vt:lpstr>
      <vt:lpstr>KaTeX_Main</vt:lpstr>
      <vt:lpstr>System</vt:lpstr>
      <vt:lpstr>仿宋</vt:lpstr>
      <vt:lpstr>黑体</vt:lpstr>
      <vt:lpstr>楷体_GB2312</vt:lpstr>
      <vt:lpstr>宋体</vt:lpstr>
      <vt:lpstr>微软雅黑</vt:lpstr>
      <vt:lpstr>Arial</vt:lpstr>
      <vt:lpstr>Arial Narrow</vt:lpstr>
      <vt:lpstr>Calibri</vt:lpstr>
      <vt:lpstr>Cambria Math</vt:lpstr>
      <vt:lpstr>Symbol</vt:lpstr>
      <vt:lpstr>Times New Roman</vt:lpstr>
      <vt:lpstr>Wingdings</vt:lpstr>
      <vt:lpstr>默认设计模板</vt:lpstr>
      <vt:lpstr>Equation</vt:lpstr>
      <vt:lpstr>公式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最小二乘问题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njupt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</dc:title>
  <dc:creator>shyl</dc:creator>
  <cp:lastModifiedBy>Alice</cp:lastModifiedBy>
  <cp:revision>1056</cp:revision>
  <dcterms:created xsi:type="dcterms:W3CDTF">2003-11-24T10:46:46Z</dcterms:created>
  <dcterms:modified xsi:type="dcterms:W3CDTF">2024-10-28T08:01:50Z</dcterms:modified>
</cp:coreProperties>
</file>